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8"/>
  </p:notesMasterIdLst>
  <p:sldIdLst>
    <p:sldId id="256" r:id="rId4"/>
    <p:sldId id="257" r:id="rId5"/>
    <p:sldId id="296" r:id="rId6"/>
    <p:sldId id="297" r:id="rId7"/>
    <p:sldId id="298" r:id="rId8"/>
    <p:sldId id="299" r:id="rId9"/>
    <p:sldId id="300" r:id="rId10"/>
    <p:sldId id="301" r:id="rId11"/>
    <p:sldId id="302" r:id="rId12"/>
    <p:sldId id="303" r:id="rId13"/>
    <p:sldId id="304" r:id="rId14"/>
    <p:sldId id="305" r:id="rId15"/>
    <p:sldId id="306" r:id="rId16"/>
    <p:sldId id="307" r:id="rId17"/>
    <p:sldId id="259" r:id="rId18"/>
    <p:sldId id="260" r:id="rId19"/>
    <p:sldId id="268" r:id="rId20"/>
    <p:sldId id="266" r:id="rId21"/>
    <p:sldId id="262" r:id="rId22"/>
    <p:sldId id="274" r:id="rId23"/>
    <p:sldId id="263" r:id="rId24"/>
    <p:sldId id="275" r:id="rId25"/>
    <p:sldId id="264" r:id="rId26"/>
    <p:sldId id="258" r:id="rId27"/>
    <p:sldId id="295" r:id="rId28"/>
    <p:sldId id="273" r:id="rId29"/>
    <p:sldId id="276" r:id="rId30"/>
    <p:sldId id="277" r:id="rId31"/>
    <p:sldId id="278" r:id="rId32"/>
    <p:sldId id="279" r:id="rId33"/>
    <p:sldId id="280" r:id="rId34"/>
    <p:sldId id="281" r:id="rId35"/>
    <p:sldId id="282" r:id="rId36"/>
    <p:sldId id="283" r:id="rId37"/>
    <p:sldId id="284" r:id="rId38"/>
    <p:sldId id="285" r:id="rId39"/>
    <p:sldId id="286" r:id="rId40"/>
    <p:sldId id="308" r:id="rId41"/>
    <p:sldId id="309" r:id="rId42"/>
    <p:sldId id="310" r:id="rId43"/>
    <p:sldId id="311" r:id="rId44"/>
    <p:sldId id="312" r:id="rId45"/>
    <p:sldId id="313" r:id="rId46"/>
    <p:sldId id="287" r:id="rId47"/>
    <p:sldId id="288" r:id="rId48"/>
    <p:sldId id="289" r:id="rId49"/>
    <p:sldId id="290" r:id="rId50"/>
    <p:sldId id="291" r:id="rId51"/>
    <p:sldId id="292" r:id="rId52"/>
    <p:sldId id="293" r:id="rId53"/>
    <p:sldId id="314" r:id="rId54"/>
    <p:sldId id="315" r:id="rId55"/>
    <p:sldId id="316" r:id="rId56"/>
    <p:sldId id="317" r:id="rId57"/>
    <p:sldId id="272" r:id="rId58"/>
    <p:sldId id="318" r:id="rId59"/>
    <p:sldId id="319" r:id="rId60"/>
    <p:sldId id="320" r:id="rId61"/>
    <p:sldId id="321" r:id="rId62"/>
    <p:sldId id="322" r:id="rId63"/>
    <p:sldId id="294" r:id="rId64"/>
    <p:sldId id="324" r:id="rId65"/>
    <p:sldId id="271" r:id="rId66"/>
    <p:sldId id="270" r:id="rId67"/>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71" d="100"/>
          <a:sy n="71" d="100"/>
        </p:scale>
        <p:origin x="15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E23D0490-EB06-4FC4-BC90-08365C379F68}" type="datetimeFigureOut">
              <a:rPr lang="en-IN" smtClean="0"/>
              <a:t>01-06-2021</a:t>
            </a:fld>
            <a:endParaRPr lang="en-IN" dirty="0"/>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FF050AD-C359-41E6-BA55-56A46EC2D269}" type="slidenum">
              <a:rPr lang="en-IN" smtClean="0"/>
              <a:t>‹#›</a:t>
            </a:fld>
            <a:endParaRPr lang="en-IN" dirty="0"/>
          </a:p>
        </p:txBody>
      </p:sp>
    </p:spTree>
    <p:extLst>
      <p:ext uri="{BB962C8B-B14F-4D97-AF65-F5344CB8AC3E}">
        <p14:creationId xmlns:p14="http://schemas.microsoft.com/office/powerpoint/2010/main" val="181039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3</a:t>
            </a:fld>
            <a:endParaRPr lang="en-IN" dirty="0"/>
          </a:p>
        </p:txBody>
      </p:sp>
    </p:spTree>
    <p:extLst>
      <p:ext uri="{BB962C8B-B14F-4D97-AF65-F5344CB8AC3E}">
        <p14:creationId xmlns:p14="http://schemas.microsoft.com/office/powerpoint/2010/main" val="165038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12</a:t>
            </a:fld>
            <a:endParaRPr lang="en-IN" dirty="0"/>
          </a:p>
        </p:txBody>
      </p:sp>
    </p:spTree>
    <p:extLst>
      <p:ext uri="{BB962C8B-B14F-4D97-AF65-F5344CB8AC3E}">
        <p14:creationId xmlns:p14="http://schemas.microsoft.com/office/powerpoint/2010/main" val="107696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13</a:t>
            </a:fld>
            <a:endParaRPr lang="en-IN" dirty="0"/>
          </a:p>
        </p:txBody>
      </p:sp>
    </p:spTree>
    <p:extLst>
      <p:ext uri="{BB962C8B-B14F-4D97-AF65-F5344CB8AC3E}">
        <p14:creationId xmlns:p14="http://schemas.microsoft.com/office/powerpoint/2010/main" val="395566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14</a:t>
            </a:fld>
            <a:endParaRPr lang="en-IN" dirty="0"/>
          </a:p>
        </p:txBody>
      </p:sp>
    </p:spTree>
    <p:extLst>
      <p:ext uri="{BB962C8B-B14F-4D97-AF65-F5344CB8AC3E}">
        <p14:creationId xmlns:p14="http://schemas.microsoft.com/office/powerpoint/2010/main" val="230430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24</a:t>
            </a:fld>
            <a:endParaRPr lang="en-IN" dirty="0"/>
          </a:p>
        </p:txBody>
      </p:sp>
    </p:spTree>
    <p:extLst>
      <p:ext uri="{BB962C8B-B14F-4D97-AF65-F5344CB8AC3E}">
        <p14:creationId xmlns:p14="http://schemas.microsoft.com/office/powerpoint/2010/main" val="377559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51</a:t>
            </a:fld>
            <a:endParaRPr lang="en-IN" dirty="0"/>
          </a:p>
        </p:txBody>
      </p:sp>
    </p:spTree>
    <p:extLst>
      <p:ext uri="{BB962C8B-B14F-4D97-AF65-F5344CB8AC3E}">
        <p14:creationId xmlns:p14="http://schemas.microsoft.com/office/powerpoint/2010/main" val="377559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4</a:t>
            </a:fld>
            <a:endParaRPr lang="en-IN" dirty="0"/>
          </a:p>
        </p:txBody>
      </p:sp>
    </p:spTree>
    <p:extLst>
      <p:ext uri="{BB962C8B-B14F-4D97-AF65-F5344CB8AC3E}">
        <p14:creationId xmlns:p14="http://schemas.microsoft.com/office/powerpoint/2010/main" val="155012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5</a:t>
            </a:fld>
            <a:endParaRPr lang="en-IN" dirty="0"/>
          </a:p>
        </p:txBody>
      </p:sp>
    </p:spTree>
    <p:extLst>
      <p:ext uri="{BB962C8B-B14F-4D97-AF65-F5344CB8AC3E}">
        <p14:creationId xmlns:p14="http://schemas.microsoft.com/office/powerpoint/2010/main" val="311966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6</a:t>
            </a:fld>
            <a:endParaRPr lang="en-IN" dirty="0"/>
          </a:p>
        </p:txBody>
      </p:sp>
    </p:spTree>
    <p:extLst>
      <p:ext uri="{BB962C8B-B14F-4D97-AF65-F5344CB8AC3E}">
        <p14:creationId xmlns:p14="http://schemas.microsoft.com/office/powerpoint/2010/main" val="278145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7</a:t>
            </a:fld>
            <a:endParaRPr lang="en-IN" dirty="0"/>
          </a:p>
        </p:txBody>
      </p:sp>
    </p:spTree>
    <p:extLst>
      <p:ext uri="{BB962C8B-B14F-4D97-AF65-F5344CB8AC3E}">
        <p14:creationId xmlns:p14="http://schemas.microsoft.com/office/powerpoint/2010/main" val="2251284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8</a:t>
            </a:fld>
            <a:endParaRPr lang="en-IN" dirty="0"/>
          </a:p>
        </p:txBody>
      </p:sp>
    </p:spTree>
    <p:extLst>
      <p:ext uri="{BB962C8B-B14F-4D97-AF65-F5344CB8AC3E}">
        <p14:creationId xmlns:p14="http://schemas.microsoft.com/office/powerpoint/2010/main" val="14885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9</a:t>
            </a:fld>
            <a:endParaRPr lang="en-IN" dirty="0"/>
          </a:p>
        </p:txBody>
      </p:sp>
    </p:spTree>
    <p:extLst>
      <p:ext uri="{BB962C8B-B14F-4D97-AF65-F5344CB8AC3E}">
        <p14:creationId xmlns:p14="http://schemas.microsoft.com/office/powerpoint/2010/main" val="43727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10</a:t>
            </a:fld>
            <a:endParaRPr lang="en-IN" dirty="0"/>
          </a:p>
        </p:txBody>
      </p:sp>
    </p:spTree>
    <p:extLst>
      <p:ext uri="{BB962C8B-B14F-4D97-AF65-F5344CB8AC3E}">
        <p14:creationId xmlns:p14="http://schemas.microsoft.com/office/powerpoint/2010/main" val="118682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F050AD-C359-41E6-BA55-56A46EC2D269}" type="slidenum">
              <a:rPr lang="en-IN" smtClean="0"/>
              <a:t>11</a:t>
            </a:fld>
            <a:endParaRPr lang="en-IN" dirty="0"/>
          </a:p>
        </p:txBody>
      </p:sp>
    </p:spTree>
    <p:extLst>
      <p:ext uri="{BB962C8B-B14F-4D97-AF65-F5344CB8AC3E}">
        <p14:creationId xmlns:p14="http://schemas.microsoft.com/office/powerpoint/2010/main" val="247858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4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53"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5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6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6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IN" sz="3200" b="0" strike="noStrike" spc="-1">
              <a:latin typeface="Arial"/>
            </a:endParaRPr>
          </a:p>
        </p:txBody>
      </p:sp>
      <p:sp>
        <p:nvSpPr>
          <p:cNvPr id="6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7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IN" sz="3200" b="0" strike="noStrike" spc="-1">
              <a:latin typeface="Arial"/>
            </a:endParaRPr>
          </a:p>
        </p:txBody>
      </p:sp>
      <p:sp>
        <p:nvSpPr>
          <p:cNvPr id="7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IN" sz="3200" b="0" strike="noStrike" spc="-1">
              <a:latin typeface="Arial"/>
            </a:endParaRPr>
          </a:p>
        </p:txBody>
      </p:sp>
      <p:sp>
        <p:nvSpPr>
          <p:cNvPr id="7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IN" sz="3200" b="0" strike="noStrike" spc="-1">
              <a:latin typeface="Arial"/>
            </a:endParaRPr>
          </a:p>
        </p:txBody>
      </p:sp>
      <p:sp>
        <p:nvSpPr>
          <p:cNvPr id="75"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IN" sz="3200" b="0" strike="noStrike" spc="-1">
              <a:latin typeface="Arial"/>
            </a:endParaRPr>
          </a:p>
        </p:txBody>
      </p:sp>
      <p:sp>
        <p:nvSpPr>
          <p:cNvPr id="7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IN" sz="3200" b="0" strike="noStrike" spc="-1">
              <a:latin typeface="Arial"/>
            </a:endParaRPr>
          </a:p>
        </p:txBody>
      </p:sp>
      <p:sp>
        <p:nvSpPr>
          <p:cNvPr id="77"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84"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8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87"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91"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92"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
        <p:nvSpPr>
          <p:cNvPr id="93"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95"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96"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97"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101"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103"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106"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10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108"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
        <p:nvSpPr>
          <p:cNvPr id="109"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111"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IN" sz="3200" b="0" strike="noStrike" spc="-1">
              <a:latin typeface="Arial"/>
            </a:endParaRPr>
          </a:p>
        </p:txBody>
      </p:sp>
      <p:sp>
        <p:nvSpPr>
          <p:cNvPr id="112"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IN" sz="3200" b="0" strike="noStrike" spc="-1">
              <a:latin typeface="Arial"/>
            </a:endParaRPr>
          </a:p>
        </p:txBody>
      </p:sp>
      <p:sp>
        <p:nvSpPr>
          <p:cNvPr id="113"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IN" sz="3200" b="0" strike="noStrike" spc="-1">
              <a:latin typeface="Arial"/>
            </a:endParaRPr>
          </a:p>
        </p:txBody>
      </p:sp>
      <p:sp>
        <p:nvSpPr>
          <p:cNvPr id="114"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IN" sz="3200" b="0" strike="noStrike" spc="-1">
              <a:latin typeface="Arial"/>
            </a:endParaRPr>
          </a:p>
        </p:txBody>
      </p:sp>
      <p:sp>
        <p:nvSpPr>
          <p:cNvPr id="115"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IN" sz="3200" b="0" strike="noStrike" spc="-1">
              <a:latin typeface="Arial"/>
            </a:endParaRPr>
          </a:p>
        </p:txBody>
      </p:sp>
      <p:sp>
        <p:nvSpPr>
          <p:cNvPr id="116"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ustomShape 1"/>
          <p:cNvSpPr/>
          <p:nvPr/>
        </p:nvSpPr>
        <p:spPr>
          <a:xfrm>
            <a:off x="0" y="3149640"/>
            <a:ext cx="9719280" cy="1259280"/>
          </a:xfrm>
          <a:prstGeom prst="rect">
            <a:avLst/>
          </a:prstGeom>
          <a:solidFill>
            <a:srgbClr val="E74C3C"/>
          </a:solid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504000" y="301320"/>
            <a:ext cx="9071640" cy="1261440"/>
          </a:xfrm>
          <a:prstGeom prst="rect">
            <a:avLst/>
          </a:prstGeom>
        </p:spPr>
        <p:txBody>
          <a:bodyPr lIns="0" tIns="0" rIns="0" bIns="0" anchor="ctr"/>
          <a:lstStyle/>
          <a:p>
            <a:r>
              <a:rPr lang="en-IN" sz="1800" b="0" strike="noStrike" spc="-1">
                <a:latin typeface="Arial"/>
              </a:rPr>
              <a:t>Click to edit the title text format</a:t>
            </a:r>
          </a:p>
        </p:txBody>
      </p:sp>
      <p:sp>
        <p:nvSpPr>
          <p:cNvPr id="2" name="PlaceHolder 3"/>
          <p:cNvSpPr>
            <a:spLocks noGrp="1"/>
          </p:cNvSpPr>
          <p:nvPr>
            <p:ph type="body"/>
          </p:nvPr>
        </p:nvSpPr>
        <p:spPr>
          <a:xfrm>
            <a:off x="504000" y="1768680"/>
            <a:ext cx="9071640" cy="43837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CustomShape 1"/>
          <p:cNvSpPr/>
          <p:nvPr/>
        </p:nvSpPr>
        <p:spPr>
          <a:xfrm>
            <a:off x="179640" y="6839640"/>
            <a:ext cx="539280" cy="539280"/>
          </a:xfrm>
          <a:prstGeom prst="rect">
            <a:avLst/>
          </a:prstGeom>
          <a:noFill/>
          <a:ln w="72000">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1" name="PlaceHolder 3"/>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CustomShape 1"/>
          <p:cNvSpPr/>
          <p:nvPr/>
        </p:nvSpPr>
        <p:spPr>
          <a:xfrm>
            <a:off x="0" y="3150000"/>
            <a:ext cx="9719280" cy="1259280"/>
          </a:xfrm>
          <a:prstGeom prst="rect">
            <a:avLst/>
          </a:prstGeom>
          <a:solidFill>
            <a:srgbClr val="E74C3C"/>
          </a:solidFill>
          <a:ln>
            <a:noFill/>
          </a:ln>
        </p:spPr>
        <p:style>
          <a:lnRef idx="0">
            <a:scrgbClr r="0" g="0" b="0"/>
          </a:lnRef>
          <a:fillRef idx="0">
            <a:scrgbClr r="0" g="0" b="0"/>
          </a:fillRef>
          <a:effectRef idx="0">
            <a:scrgbClr r="0" g="0" b="0"/>
          </a:effectRef>
          <a:fontRef idx="minor"/>
        </p:style>
      </p:sp>
      <p:sp>
        <p:nvSpPr>
          <p:cNvPr id="79" name="PlaceHolder 2"/>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80" name="PlaceHolder 3"/>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7" name="CustomShape 1"/>
          <p:cNvSpPr/>
          <p:nvPr/>
        </p:nvSpPr>
        <p:spPr>
          <a:xfrm>
            <a:off x="2935200" y="3314400"/>
            <a:ext cx="3755160" cy="899280"/>
          </a:xfrm>
          <a:prstGeom prst="rect">
            <a:avLst/>
          </a:prstGeom>
          <a:noFill/>
          <a:ln>
            <a:noFill/>
          </a:ln>
        </p:spPr>
        <p:style>
          <a:lnRef idx="0">
            <a:scrgbClr r="0" g="0" b="0"/>
          </a:lnRef>
          <a:fillRef idx="0">
            <a:scrgbClr r="0" g="0" b="0"/>
          </a:fillRef>
          <a:effectRef idx="0">
            <a:scrgbClr r="0" g="0" b="0"/>
          </a:effectRef>
          <a:fontRef idx="minor"/>
        </p:style>
        <p:txBody>
          <a:bodyPr lIns="180000" tIns="0" rIns="180000" bIns="0" anchor="ctr"/>
          <a:lstStyle/>
          <a:p>
            <a:pPr>
              <a:lnSpc>
                <a:spcPct val="100000"/>
              </a:lnSpc>
            </a:pPr>
            <a:r>
              <a:rPr lang="en-IN" sz="3200" b="1" strike="noStrike" spc="-1" dirty="0">
                <a:solidFill>
                  <a:srgbClr val="FFFFFF"/>
                </a:solidFill>
                <a:latin typeface="Source Sans Pro Black"/>
                <a:ea typeface="DejaVu Sans"/>
              </a:rPr>
              <a:t>	WELCOME</a:t>
            </a:r>
            <a:endParaRPr lang="en-IN"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8</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0" name="TextBox 9">
            <a:extLst>
              <a:ext uri="{FF2B5EF4-FFF2-40B4-BE49-F238E27FC236}">
                <a16:creationId xmlns:a16="http://schemas.microsoft.com/office/drawing/2014/main" id="{10834201-064A-4CAF-A647-D8AB63C422DE}"/>
              </a:ext>
            </a:extLst>
          </p:cNvPr>
          <p:cNvSpPr txBox="1"/>
          <p:nvPr/>
        </p:nvSpPr>
        <p:spPr>
          <a:xfrm>
            <a:off x="-1" y="1113887"/>
            <a:ext cx="10080625" cy="923330"/>
          </a:xfrm>
          <a:prstGeom prst="rect">
            <a:avLst/>
          </a:prstGeom>
          <a:noFill/>
        </p:spPr>
        <p:txBody>
          <a:bodyPr wrap="square">
            <a:spAutoFit/>
          </a:bodyPr>
          <a:lstStyle/>
          <a:p>
            <a:r>
              <a:rPr lang="en-IN" b="1" dirty="0"/>
              <a:t>Phase14-</a:t>
            </a:r>
          </a:p>
          <a:p>
            <a:r>
              <a:rPr lang="en-IN" dirty="0"/>
              <a:t>Now in our hand we have our  Convolutional neural network and our fer2013 dataset. Now we are ready to make our project. now for project we have to create a neutral network first.</a:t>
            </a:r>
          </a:p>
        </p:txBody>
      </p:sp>
      <p:sp>
        <p:nvSpPr>
          <p:cNvPr id="12" name="TextBox 11">
            <a:extLst>
              <a:ext uri="{FF2B5EF4-FFF2-40B4-BE49-F238E27FC236}">
                <a16:creationId xmlns:a16="http://schemas.microsoft.com/office/drawing/2014/main" id="{44BAC04A-165C-4B65-90D4-CA6A1690AE5B}"/>
              </a:ext>
            </a:extLst>
          </p:cNvPr>
          <p:cNvSpPr txBox="1"/>
          <p:nvPr/>
        </p:nvSpPr>
        <p:spPr>
          <a:xfrm>
            <a:off x="-68633" y="2255874"/>
            <a:ext cx="10149258" cy="1200329"/>
          </a:xfrm>
          <a:prstGeom prst="rect">
            <a:avLst/>
          </a:prstGeom>
          <a:noFill/>
        </p:spPr>
        <p:txBody>
          <a:bodyPr wrap="square">
            <a:spAutoFit/>
          </a:bodyPr>
          <a:lstStyle/>
          <a:p>
            <a:r>
              <a:rPr lang="en-IN" b="1" dirty="0"/>
              <a:t>Phase 15-</a:t>
            </a:r>
          </a:p>
          <a:p>
            <a:r>
              <a:rPr lang="en-IN" dirty="0"/>
              <a:t>Now we have to collect all the necessary information that we want.so first we have start to learning about how to create model using neural network and sequential layer. why sequential because we create our model with step by step.</a:t>
            </a:r>
          </a:p>
        </p:txBody>
      </p:sp>
      <p:sp>
        <p:nvSpPr>
          <p:cNvPr id="13" name="TextBox 12">
            <a:extLst>
              <a:ext uri="{FF2B5EF4-FFF2-40B4-BE49-F238E27FC236}">
                <a16:creationId xmlns:a16="http://schemas.microsoft.com/office/drawing/2014/main" id="{98CCBDB1-40CA-4CB6-B40A-3490F4AADC4A}"/>
              </a:ext>
            </a:extLst>
          </p:cNvPr>
          <p:cNvSpPr txBox="1"/>
          <p:nvPr/>
        </p:nvSpPr>
        <p:spPr>
          <a:xfrm>
            <a:off x="-1" y="3713428"/>
            <a:ext cx="10149257" cy="1477328"/>
          </a:xfrm>
          <a:prstGeom prst="rect">
            <a:avLst/>
          </a:prstGeom>
          <a:noFill/>
        </p:spPr>
        <p:txBody>
          <a:bodyPr wrap="square">
            <a:spAutoFit/>
          </a:bodyPr>
          <a:lstStyle/>
          <a:p>
            <a:r>
              <a:rPr lang="en-IN" b="1" dirty="0"/>
              <a:t>Phase16-</a:t>
            </a:r>
          </a:p>
          <a:p>
            <a:r>
              <a:rPr lang="en-IN" dirty="0"/>
              <a:t>Now we created our first neural layer but in this the problem is occur that how to connect another neural layer to our first layer.so after researching we found a new concept in neural network that is dense layer. a dense layer is also called as fully connected layer using dense layer we can connect neural layers with each other.</a:t>
            </a:r>
          </a:p>
        </p:txBody>
      </p:sp>
    </p:spTree>
    <p:extLst>
      <p:ext uri="{BB962C8B-B14F-4D97-AF65-F5344CB8AC3E}">
        <p14:creationId xmlns:p14="http://schemas.microsoft.com/office/powerpoint/2010/main" val="3956126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9</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1" name="TextBox 10">
            <a:extLst>
              <a:ext uri="{FF2B5EF4-FFF2-40B4-BE49-F238E27FC236}">
                <a16:creationId xmlns:a16="http://schemas.microsoft.com/office/drawing/2014/main" id="{54F03D7C-E55F-4B6F-9550-56A9842B7E6E}"/>
              </a:ext>
            </a:extLst>
          </p:cNvPr>
          <p:cNvSpPr txBox="1"/>
          <p:nvPr/>
        </p:nvSpPr>
        <p:spPr>
          <a:xfrm>
            <a:off x="37345" y="960477"/>
            <a:ext cx="10080624" cy="3416320"/>
          </a:xfrm>
          <a:prstGeom prst="rect">
            <a:avLst/>
          </a:prstGeom>
          <a:noFill/>
        </p:spPr>
        <p:txBody>
          <a:bodyPr wrap="square">
            <a:spAutoFit/>
          </a:bodyPr>
          <a:lstStyle/>
          <a:p>
            <a:r>
              <a:rPr lang="en-IN" b="1" dirty="0"/>
              <a:t>Phase 17-</a:t>
            </a:r>
          </a:p>
          <a:p>
            <a:r>
              <a:rPr lang="en-IN" dirty="0"/>
              <a:t>After creating neural network we are now going to save our model and compiled our program but first we have learn how to save model and load model and compiled our model in neural network.so first of all we learn that how to compile our model and load our model. but there will be questioned raise that why we need to save our model.so for finding this answer we are taking another research and after research we found that when model is compiled and after executing the program and after execution when we close our program and after some time we open and run our program we take to much time for train the model again but why we are trained our model previously then why we need to train the model again.so for this solution we need to save our model and save our time also that's why we need to save our model first and then making changes into it.so as per saving model we save are time also for training our model again and again.</a:t>
            </a:r>
          </a:p>
        </p:txBody>
      </p:sp>
      <p:sp>
        <p:nvSpPr>
          <p:cNvPr id="14" name="TextBox 13">
            <a:extLst>
              <a:ext uri="{FF2B5EF4-FFF2-40B4-BE49-F238E27FC236}">
                <a16:creationId xmlns:a16="http://schemas.microsoft.com/office/drawing/2014/main" id="{B3518391-7981-44BC-82B2-E3F716E5A942}"/>
              </a:ext>
            </a:extLst>
          </p:cNvPr>
          <p:cNvSpPr txBox="1"/>
          <p:nvPr/>
        </p:nvSpPr>
        <p:spPr>
          <a:xfrm>
            <a:off x="37345" y="4376797"/>
            <a:ext cx="9899280" cy="2308324"/>
          </a:xfrm>
          <a:prstGeom prst="rect">
            <a:avLst/>
          </a:prstGeom>
          <a:noFill/>
        </p:spPr>
        <p:txBody>
          <a:bodyPr wrap="square">
            <a:spAutoFit/>
          </a:bodyPr>
          <a:lstStyle/>
          <a:p>
            <a:r>
              <a:rPr lang="en-IN" b="1" dirty="0"/>
              <a:t>Phase 18-</a:t>
            </a:r>
          </a:p>
          <a:p>
            <a:r>
              <a:rPr lang="en-IN" dirty="0"/>
              <a:t>After saving our model and divide the images into testing and training phase. and after run our program we saw the difference that when we try to give training image as a input to our model then accuracy of the model is to high. but after giving the testing image data to our model then model will get less accuracy but the image is given is same means if we giving happy image in a training dataset and happy image as a testing dataset we observed to much difference that when we giving happy image in training dataset the model  accuracy is high but when we give giving happy image in testing data the model accuracy is to low.</a:t>
            </a:r>
          </a:p>
        </p:txBody>
      </p:sp>
    </p:spTree>
    <p:extLst>
      <p:ext uri="{BB962C8B-B14F-4D97-AF65-F5344CB8AC3E}">
        <p14:creationId xmlns:p14="http://schemas.microsoft.com/office/powerpoint/2010/main" val="6739021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10</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9" name="TextBox 8">
            <a:extLst>
              <a:ext uri="{FF2B5EF4-FFF2-40B4-BE49-F238E27FC236}">
                <a16:creationId xmlns:a16="http://schemas.microsoft.com/office/drawing/2014/main" id="{4D2A894F-BF86-4C34-B024-DA4EFCC77D36}"/>
              </a:ext>
            </a:extLst>
          </p:cNvPr>
          <p:cNvSpPr txBox="1"/>
          <p:nvPr/>
        </p:nvSpPr>
        <p:spPr>
          <a:xfrm>
            <a:off x="0" y="992234"/>
            <a:ext cx="10175358" cy="2031325"/>
          </a:xfrm>
          <a:prstGeom prst="rect">
            <a:avLst/>
          </a:prstGeom>
          <a:noFill/>
        </p:spPr>
        <p:txBody>
          <a:bodyPr wrap="square">
            <a:spAutoFit/>
          </a:bodyPr>
          <a:lstStyle/>
          <a:p>
            <a:r>
              <a:rPr lang="en-IN" b="1" dirty="0"/>
              <a:t>Phase19-</a:t>
            </a:r>
          </a:p>
          <a:p>
            <a:r>
              <a:rPr lang="en-IN" dirty="0"/>
              <a:t>After giving these outputs we are confused. means how it is possible that same emotion image is given but in training data accuracy will be high and in testing data accuracy will low.so we take some research about where we wrong and why model does not get same accuracy in both training data and testing dataset. after some research we found that the model is learn all the training images so after giving him image in training data they show high accuracy but after giving testing data it shows low accuracy. we learn that our module is overfit.so what we can do now.</a:t>
            </a:r>
          </a:p>
        </p:txBody>
      </p:sp>
      <p:sp>
        <p:nvSpPr>
          <p:cNvPr id="12" name="TextBox 11">
            <a:extLst>
              <a:ext uri="{FF2B5EF4-FFF2-40B4-BE49-F238E27FC236}">
                <a16:creationId xmlns:a16="http://schemas.microsoft.com/office/drawing/2014/main" id="{8CA4C59E-0E5F-49BE-82BA-40534D659543}"/>
              </a:ext>
            </a:extLst>
          </p:cNvPr>
          <p:cNvSpPr txBox="1"/>
          <p:nvPr/>
        </p:nvSpPr>
        <p:spPr>
          <a:xfrm>
            <a:off x="37345" y="3128042"/>
            <a:ext cx="10004462" cy="2308324"/>
          </a:xfrm>
          <a:prstGeom prst="rect">
            <a:avLst/>
          </a:prstGeom>
          <a:noFill/>
        </p:spPr>
        <p:txBody>
          <a:bodyPr wrap="square">
            <a:spAutoFit/>
          </a:bodyPr>
          <a:lstStyle/>
          <a:p>
            <a:r>
              <a:rPr lang="en-IN" b="1" dirty="0"/>
              <a:t>Phase 20-</a:t>
            </a:r>
          </a:p>
          <a:p>
            <a:r>
              <a:rPr lang="en-IN" dirty="0"/>
              <a:t>After learn that our model is overfit so now the problem is occur that how to manage the problem of overfitting. Then after some research we found another layer in neural network likes droupout layer maxpooling layer flattered layer and many more after researching about this layers we found using droupout layer we can solve the problem of our overfitting model.so after applying droupout layer our model is perfectly train and gives same accuracy for both training data and testing data but still there is problem that accuracy is still low our we need high accuracy for our model.</a:t>
            </a:r>
          </a:p>
        </p:txBody>
      </p:sp>
    </p:spTree>
    <p:extLst>
      <p:ext uri="{BB962C8B-B14F-4D97-AF65-F5344CB8AC3E}">
        <p14:creationId xmlns:p14="http://schemas.microsoft.com/office/powerpoint/2010/main" val="29951405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11</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0" name="TextBox 9">
            <a:extLst>
              <a:ext uri="{FF2B5EF4-FFF2-40B4-BE49-F238E27FC236}">
                <a16:creationId xmlns:a16="http://schemas.microsoft.com/office/drawing/2014/main" id="{40F562C7-247E-4DFC-9401-DCCAD8872084}"/>
              </a:ext>
            </a:extLst>
          </p:cNvPr>
          <p:cNvSpPr txBox="1"/>
          <p:nvPr/>
        </p:nvSpPr>
        <p:spPr>
          <a:xfrm>
            <a:off x="-20785" y="983259"/>
            <a:ext cx="10206775" cy="1200329"/>
          </a:xfrm>
          <a:prstGeom prst="rect">
            <a:avLst/>
          </a:prstGeom>
          <a:noFill/>
        </p:spPr>
        <p:txBody>
          <a:bodyPr wrap="square">
            <a:spAutoFit/>
          </a:bodyPr>
          <a:lstStyle/>
          <a:p>
            <a:r>
              <a:rPr lang="en-IN" b="1" dirty="0"/>
              <a:t>Phase 21-</a:t>
            </a:r>
          </a:p>
          <a:p>
            <a:r>
              <a:rPr lang="en-IN" dirty="0"/>
              <a:t>After taking some research we found another concept in neutral network like relu, activation, sigmoid, softmax any many more those all function are use to increase our model accuracy.so after implementing this function into our project we saw the difference between them.</a:t>
            </a:r>
          </a:p>
        </p:txBody>
      </p:sp>
      <p:sp>
        <p:nvSpPr>
          <p:cNvPr id="11" name="TextBox 10">
            <a:extLst>
              <a:ext uri="{FF2B5EF4-FFF2-40B4-BE49-F238E27FC236}">
                <a16:creationId xmlns:a16="http://schemas.microsoft.com/office/drawing/2014/main" id="{4F60F001-A043-483F-A22B-43DF74CED029}"/>
              </a:ext>
            </a:extLst>
          </p:cNvPr>
          <p:cNvSpPr txBox="1"/>
          <p:nvPr/>
        </p:nvSpPr>
        <p:spPr>
          <a:xfrm>
            <a:off x="0" y="2352329"/>
            <a:ext cx="10206774" cy="1477328"/>
          </a:xfrm>
          <a:prstGeom prst="rect">
            <a:avLst/>
          </a:prstGeom>
          <a:noFill/>
        </p:spPr>
        <p:txBody>
          <a:bodyPr wrap="square">
            <a:spAutoFit/>
          </a:bodyPr>
          <a:lstStyle/>
          <a:p>
            <a:r>
              <a:rPr lang="en-IN" b="1" dirty="0"/>
              <a:t>Phase22-</a:t>
            </a:r>
          </a:p>
          <a:p>
            <a:r>
              <a:rPr lang="en-IN" dirty="0"/>
              <a:t>After creating a perfect neural network with each layer and its function now we ready to check how our model is now working. after seeing outputs for both training data and testing data we finally reached our perfect accuracy. means while executing the program model perfectly detect our face and recognise our emotion or mode.</a:t>
            </a:r>
          </a:p>
        </p:txBody>
      </p:sp>
      <p:sp>
        <p:nvSpPr>
          <p:cNvPr id="13" name="TextBox 12">
            <a:extLst>
              <a:ext uri="{FF2B5EF4-FFF2-40B4-BE49-F238E27FC236}">
                <a16:creationId xmlns:a16="http://schemas.microsoft.com/office/drawing/2014/main" id="{66994BC5-7E5D-4310-8944-0FB3DB80AEE7}"/>
              </a:ext>
            </a:extLst>
          </p:cNvPr>
          <p:cNvSpPr txBox="1"/>
          <p:nvPr/>
        </p:nvSpPr>
        <p:spPr>
          <a:xfrm>
            <a:off x="-38818" y="3998398"/>
            <a:ext cx="10245592" cy="1200329"/>
          </a:xfrm>
          <a:prstGeom prst="rect">
            <a:avLst/>
          </a:prstGeom>
          <a:noFill/>
        </p:spPr>
        <p:txBody>
          <a:bodyPr wrap="square">
            <a:spAutoFit/>
          </a:bodyPr>
          <a:lstStyle/>
          <a:p>
            <a:r>
              <a:rPr lang="en-IN" b="1" dirty="0"/>
              <a:t>Phase 23-</a:t>
            </a:r>
          </a:p>
          <a:p>
            <a:r>
              <a:rPr lang="en-IN" dirty="0"/>
              <a:t>After recognising and detecting perfect face and emotion now the problem is to play the  appropriate music for ne appropriate mode. for these we want to take songs of different modes and link the song with the particular mode.</a:t>
            </a:r>
          </a:p>
        </p:txBody>
      </p:sp>
      <p:sp>
        <p:nvSpPr>
          <p:cNvPr id="15" name="TextBox 14">
            <a:extLst>
              <a:ext uri="{FF2B5EF4-FFF2-40B4-BE49-F238E27FC236}">
                <a16:creationId xmlns:a16="http://schemas.microsoft.com/office/drawing/2014/main" id="{315F508F-891A-4AB6-9203-FB3A97C2C5C8}"/>
              </a:ext>
            </a:extLst>
          </p:cNvPr>
          <p:cNvSpPr txBox="1"/>
          <p:nvPr/>
        </p:nvSpPr>
        <p:spPr>
          <a:xfrm>
            <a:off x="-38818" y="5294235"/>
            <a:ext cx="9936625" cy="1200329"/>
          </a:xfrm>
          <a:prstGeom prst="rect">
            <a:avLst/>
          </a:prstGeom>
          <a:noFill/>
        </p:spPr>
        <p:txBody>
          <a:bodyPr wrap="square">
            <a:spAutoFit/>
          </a:bodyPr>
          <a:lstStyle/>
          <a:p>
            <a:r>
              <a:rPr lang="en-IN" b="1" dirty="0"/>
              <a:t>Phase24-</a:t>
            </a:r>
          </a:p>
          <a:p>
            <a:r>
              <a:rPr lang="en-IN" dirty="0"/>
              <a:t>So now first we have to download the songs for different modes like happy song, sad song and many more.so for these we have searched a songs repeated to emotion and download those songs into our project folder.</a:t>
            </a:r>
          </a:p>
        </p:txBody>
      </p:sp>
    </p:spTree>
    <p:extLst>
      <p:ext uri="{BB962C8B-B14F-4D97-AF65-F5344CB8AC3E}">
        <p14:creationId xmlns:p14="http://schemas.microsoft.com/office/powerpoint/2010/main" val="19487221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12</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2" name="TextBox 11">
            <a:extLst>
              <a:ext uri="{FF2B5EF4-FFF2-40B4-BE49-F238E27FC236}">
                <a16:creationId xmlns:a16="http://schemas.microsoft.com/office/drawing/2014/main" id="{83E223A8-968F-439D-BE9E-B706D0F296FA}"/>
              </a:ext>
            </a:extLst>
          </p:cNvPr>
          <p:cNvSpPr txBox="1"/>
          <p:nvPr/>
        </p:nvSpPr>
        <p:spPr>
          <a:xfrm>
            <a:off x="0" y="1134419"/>
            <a:ext cx="10080625" cy="1477328"/>
          </a:xfrm>
          <a:prstGeom prst="rect">
            <a:avLst/>
          </a:prstGeom>
          <a:noFill/>
        </p:spPr>
        <p:txBody>
          <a:bodyPr wrap="square">
            <a:spAutoFit/>
          </a:bodyPr>
          <a:lstStyle/>
          <a:p>
            <a:r>
              <a:rPr lang="en-IN" b="1" dirty="0"/>
              <a:t>Phase25-</a:t>
            </a:r>
          </a:p>
          <a:p>
            <a:r>
              <a:rPr lang="en-IN" dirty="0"/>
              <a:t>Now the problem is how to link a song to specific emotion.so that we learn a os module and using os module are songs are  linked with that specific mode but how do while downloading the songs we stored the songs as per there mode with folder for e.g. happy songs are stored in happy folder sad songs are stored in sad folder any same process will follow for another emotion songs.</a:t>
            </a:r>
          </a:p>
        </p:txBody>
      </p:sp>
      <p:sp>
        <p:nvSpPr>
          <p:cNvPr id="14" name="TextBox 13">
            <a:extLst>
              <a:ext uri="{FF2B5EF4-FFF2-40B4-BE49-F238E27FC236}">
                <a16:creationId xmlns:a16="http://schemas.microsoft.com/office/drawing/2014/main" id="{DD0482D8-3BE6-4256-BFB2-D93A043FD9DF}"/>
              </a:ext>
            </a:extLst>
          </p:cNvPr>
          <p:cNvSpPr txBox="1"/>
          <p:nvPr/>
        </p:nvSpPr>
        <p:spPr>
          <a:xfrm>
            <a:off x="-38819" y="3135413"/>
            <a:ext cx="10119443" cy="923330"/>
          </a:xfrm>
          <a:prstGeom prst="rect">
            <a:avLst/>
          </a:prstGeom>
          <a:noFill/>
        </p:spPr>
        <p:txBody>
          <a:bodyPr wrap="square">
            <a:spAutoFit/>
          </a:bodyPr>
          <a:lstStyle/>
          <a:p>
            <a:r>
              <a:rPr lang="en-IN" b="1" dirty="0"/>
              <a:t>Phase26-</a:t>
            </a:r>
          </a:p>
          <a:p>
            <a:r>
              <a:rPr lang="en-IN" dirty="0"/>
              <a:t>Using os module after detecting the user Mode we connect specific song folder with the specific mood and using random module the songs will played randomly in our project.</a:t>
            </a:r>
          </a:p>
        </p:txBody>
      </p:sp>
    </p:spTree>
    <p:extLst>
      <p:ext uri="{BB962C8B-B14F-4D97-AF65-F5344CB8AC3E}">
        <p14:creationId xmlns:p14="http://schemas.microsoft.com/office/powerpoint/2010/main" val="3228059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DejaVu Sans"/>
              </a:rPr>
              <a:t>OpenCV</a:t>
            </a:r>
            <a:endParaRPr lang="en-IN" sz="2800" b="0" strike="noStrike" spc="-1" dirty="0">
              <a:latin typeface="Arial"/>
            </a:endParaRPr>
          </a:p>
        </p:txBody>
      </p:sp>
      <p:sp>
        <p:nvSpPr>
          <p:cNvPr id="128"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9"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US" b="1" spc="-1" dirty="0">
                <a:solidFill>
                  <a:srgbClr val="FFFFFF"/>
                </a:solidFill>
                <a:latin typeface="Source Sans Pro Black"/>
              </a:rPr>
              <a:t>1</a:t>
            </a:r>
            <a:r>
              <a:rPr lang="en-IN" b="1" spc="-1" dirty="0">
                <a:solidFill>
                  <a:srgbClr val="FFFFFF"/>
                </a:solidFill>
                <a:latin typeface="Source Sans Pro Black"/>
              </a:rPr>
              <a:t>3</a:t>
            </a:r>
            <a:endParaRPr lang="en-IN" sz="1800" b="0" strike="noStrike" spc="-1" dirty="0">
              <a:latin typeface="Arial"/>
            </a:endParaRPr>
          </a:p>
        </p:txBody>
      </p:sp>
      <p:sp>
        <p:nvSpPr>
          <p:cNvPr id="130" name="CustomShape 4"/>
          <p:cNvSpPr/>
          <p:nvPr/>
        </p:nvSpPr>
        <p:spPr>
          <a:xfrm>
            <a:off x="144000" y="1091160"/>
            <a:ext cx="9647280" cy="548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000000"/>
                </a:solidFill>
                <a:latin typeface="Times New Roman"/>
                <a:ea typeface="DejaVu Sans"/>
              </a:rPr>
              <a:t>What is OpenCV? This might be the 'basic' question that comes first to your mind. Well, it stands for ‘Open Source Computer Vision Library’ initiated by some enthusiast coders in ‘1999’ to incorporate Image Processing into a</a:t>
            </a: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wide variety of coding languages. It has C++, C, and Python interfaces running on Windows, Linux, Android and Mac.</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Functions Of Opencv:</a:t>
            </a: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cv: Main OpenCV functions, Image processing and vision algorithms.</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cvaux: Auxiliary (experimental) OpenCV functions.</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cxcore: Data structures, linear algebra support, XML</a:t>
            </a: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support drawing functions and other algorithms.</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highgui: GUI functions, Image and Video I/O.</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nSpc>
                <a:spcPct val="100000"/>
              </a:lnSpc>
            </a:pPr>
            <a:r>
              <a:rPr lang="en-IN" sz="2800" b="1" strike="noStrike" spc="-1" dirty="0">
                <a:solidFill>
                  <a:srgbClr val="FFFFFF"/>
                </a:solidFill>
                <a:latin typeface="Arial Black"/>
                <a:ea typeface="DejaVu Sans"/>
              </a:rPr>
              <a:t>		     what is Image Processing?</a:t>
            </a:r>
            <a:endParaRPr lang="en-IN" sz="2800" b="0" strike="noStrike" spc="-1" dirty="0">
              <a:latin typeface="Arial"/>
            </a:endParaRPr>
          </a:p>
        </p:txBody>
      </p:sp>
      <p:sp>
        <p:nvSpPr>
          <p:cNvPr id="132"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33"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US" b="1" spc="-1" dirty="0">
                <a:solidFill>
                  <a:srgbClr val="FFFFFF"/>
                </a:solidFill>
                <a:latin typeface="Source Sans Pro Black"/>
              </a:rPr>
              <a:t>1</a:t>
            </a:r>
            <a:r>
              <a:rPr lang="en-IN" b="1" spc="-1" dirty="0">
                <a:solidFill>
                  <a:srgbClr val="FFFFFF"/>
                </a:solidFill>
                <a:latin typeface="Source Sans Pro Black"/>
              </a:rPr>
              <a:t>4</a:t>
            </a:r>
            <a:endParaRPr lang="en-IN" sz="1800" b="0" strike="noStrike" spc="-1" dirty="0">
              <a:latin typeface="Arial"/>
            </a:endParaRPr>
          </a:p>
        </p:txBody>
      </p:sp>
      <p:sp>
        <p:nvSpPr>
          <p:cNvPr id="134" name="CustomShape 4"/>
          <p:cNvSpPr/>
          <p:nvPr/>
        </p:nvSpPr>
        <p:spPr>
          <a:xfrm>
            <a:off x="288000" y="1230120"/>
            <a:ext cx="9575280" cy="56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000000"/>
                </a:solidFill>
                <a:latin typeface="Times New Roman" panose="02020603050405020304" pitchFamily="18" charset="0"/>
                <a:ea typeface="DejaVu Sans"/>
                <a:cs typeface="Times New Roman" panose="02020603050405020304" pitchFamily="18" charset="0"/>
              </a:rPr>
              <a:t>Our world today is full of data and images form a significant part of this data. However, to be put to any use, these images need to be processed. Image Processing is thus the process of analysing and manipulating a digital image primarily aimed at improving its quality or for extracting some information from it which could then be put to some use.</a:t>
            </a: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r>
              <a:rPr lang="en-IN" sz="2400" b="0" strike="noStrike" spc="-1" dirty="0">
                <a:solidFill>
                  <a:srgbClr val="000000"/>
                </a:solidFill>
                <a:latin typeface="Times New Roman" panose="02020603050405020304" pitchFamily="18" charset="0"/>
                <a:ea typeface="DejaVu Sans"/>
                <a:cs typeface="Times New Roman" panose="02020603050405020304" pitchFamily="18" charset="0"/>
              </a:rPr>
              <a:t>Common tasks in image processing include displaying images, basic manipulations like cropping, flipping, rotating etc , Image Segmentation, Classification and feature extractions, Image restoration and Image recognition.</a:t>
            </a: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r>
              <a:rPr lang="en-IN" sz="2400" b="0" strike="noStrike" spc="-1" dirty="0">
                <a:solidFill>
                  <a:srgbClr val="000000"/>
                </a:solidFill>
                <a:latin typeface="Times New Roman" panose="02020603050405020304" pitchFamily="18" charset="0"/>
                <a:ea typeface="DejaVu Sans"/>
                <a:cs typeface="Times New Roman" panose="02020603050405020304" pitchFamily="18" charset="0"/>
              </a:rPr>
              <a:t>“Image Processing” is what it intuitively suggests. Image processing the meaning of this term is IMAGE + PROCESSING.</a:t>
            </a: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r>
              <a:rPr lang="en-IN" sz="2400" b="0" strike="noStrike" spc="-1" dirty="0">
                <a:solidFill>
                  <a:srgbClr val="000000"/>
                </a:solidFill>
                <a:latin typeface="Times New Roman" panose="02020603050405020304" pitchFamily="18" charset="0"/>
                <a:ea typeface="DejaVu Sans"/>
                <a:cs typeface="Times New Roman" panose="02020603050405020304" pitchFamily="18" charset="0"/>
              </a:rPr>
              <a:t>Image Processing has three shades or three type’s of images are there in python language. Binary Image, Grayscale Image, RGB Image.</a:t>
            </a: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endParaRPr lang="en-IN" sz="2400" b="0" strike="noStrike" spc="-1" dirty="0">
              <a:latin typeface="Times New Roman" panose="02020603050405020304" pitchFamily="18" charset="0"/>
              <a:cs typeface="Times New Roman" panose="02020603050405020304" pitchFamily="18" charset="0"/>
            </a:endParaRPr>
          </a:p>
        </p:txBody>
      </p:sp>
      <p:sp>
        <p:nvSpPr>
          <p:cNvPr id="135" name="CustomShape 5"/>
          <p:cNvSpPr/>
          <p:nvPr/>
        </p:nvSpPr>
        <p:spPr>
          <a:xfrm>
            <a:off x="144000" y="4032000"/>
            <a:ext cx="6839280" cy="42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44000" y="1116000"/>
            <a:ext cx="326304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600" b="1" strike="noStrike" spc="-1" dirty="0">
                <a:solidFill>
                  <a:srgbClr val="FFFFFF"/>
                </a:solidFill>
                <a:latin typeface="Arial Black"/>
                <a:ea typeface="Times New Roman"/>
              </a:rPr>
              <a:t>Haar Cascade</a:t>
            </a:r>
            <a:endParaRPr lang="en-IN" sz="2600" b="0" strike="noStrike" spc="-1" dirty="0">
              <a:latin typeface="Arial"/>
            </a:endParaRPr>
          </a:p>
        </p:txBody>
      </p:sp>
      <p:sp>
        <p:nvSpPr>
          <p:cNvPr id="173" name="CustomShape 2"/>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Times New Roman"/>
              </a:rPr>
              <a:t>Algorithm Use</a:t>
            </a:r>
            <a:endParaRPr lang="en-IN" sz="2800" b="0" strike="noStrike" spc="-1" dirty="0">
              <a:latin typeface="Arial"/>
            </a:endParaRPr>
          </a:p>
        </p:txBody>
      </p:sp>
      <p:sp>
        <p:nvSpPr>
          <p:cNvPr id="174" name="CustomShape 3"/>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75" name="CustomShape 4"/>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15</a:t>
            </a:r>
            <a:endParaRPr lang="en-IN" sz="1800" b="0" strike="noStrike" spc="-1" dirty="0">
              <a:latin typeface="Arial"/>
            </a:endParaRPr>
          </a:p>
        </p:txBody>
      </p:sp>
      <p:sp>
        <p:nvSpPr>
          <p:cNvPr id="176" name="CustomShape 5"/>
          <p:cNvSpPr/>
          <p:nvPr/>
        </p:nvSpPr>
        <p:spPr>
          <a:xfrm>
            <a:off x="201240" y="2092680"/>
            <a:ext cx="952416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202124"/>
                </a:solidFill>
                <a:latin typeface="Times New Roman"/>
                <a:ea typeface="DejaVu Sans"/>
              </a:rPr>
              <a:t>Haar Cascade classifiers are an effective way for object detection. Haar Cascade is a machine learning-based approach where a lot of positive and negative images are used to train the classifier. Positive images – These images contain the images which we want our classifier to identify.</a:t>
            </a:r>
            <a:endParaRPr lang="en-IN" sz="2400" b="0" strike="noStrike" spc="-1" dirty="0">
              <a:latin typeface="Arial"/>
            </a:endParaRPr>
          </a:p>
          <a:p>
            <a:pPr>
              <a:lnSpc>
                <a:spcPct val="100000"/>
              </a:lnSpc>
            </a:pPr>
            <a:r>
              <a:rPr lang="en-IN" sz="2400" b="0" strike="noStrike" spc="-1" dirty="0">
                <a:solidFill>
                  <a:srgbClr val="202124"/>
                </a:solidFill>
                <a:latin typeface="Times New Roman"/>
                <a:ea typeface="DejaVu Sans"/>
              </a:rPr>
              <a:t>Face detection using Haar cascades is a machine learning based approach where a cascade function is trained with a set of input data. Open CV already contains many pre-trained classifiers for face, eyes, smiles, etc.</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Times New Roman"/>
              </a:rPr>
              <a:t>Pandas</a:t>
            </a:r>
            <a:endParaRPr lang="en-IN" sz="2800" b="0" strike="noStrike" spc="-1" dirty="0">
              <a:latin typeface="Arial"/>
            </a:endParaRPr>
          </a:p>
        </p:txBody>
      </p:sp>
      <p:sp>
        <p:nvSpPr>
          <p:cNvPr id="159"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60"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16</a:t>
            </a:r>
            <a:endParaRPr lang="en-IN" sz="1800" b="0" strike="noStrike" spc="-1" dirty="0">
              <a:latin typeface="Arial"/>
            </a:endParaRPr>
          </a:p>
        </p:txBody>
      </p:sp>
      <p:sp>
        <p:nvSpPr>
          <p:cNvPr id="161" name="CustomShape 4"/>
          <p:cNvSpPr/>
          <p:nvPr/>
        </p:nvSpPr>
        <p:spPr>
          <a:xfrm>
            <a:off x="144000" y="1224000"/>
            <a:ext cx="189432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Times New Roman"/>
              </a:rPr>
              <a:t>Pandas?</a:t>
            </a:r>
            <a:endParaRPr lang="en-IN" sz="2800" b="0" strike="noStrike" spc="-1" dirty="0">
              <a:latin typeface="Arial"/>
            </a:endParaRPr>
          </a:p>
        </p:txBody>
      </p:sp>
      <p:sp>
        <p:nvSpPr>
          <p:cNvPr id="162" name="CustomShape 5"/>
          <p:cNvSpPr/>
          <p:nvPr/>
        </p:nvSpPr>
        <p:spPr>
          <a:xfrm>
            <a:off x="174240" y="2347560"/>
            <a:ext cx="9819720" cy="112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000000"/>
                </a:solidFill>
                <a:latin typeface="Times New Roman"/>
                <a:ea typeface="DejaVu Sans"/>
              </a:rPr>
              <a:t>Pandas is a Python library used for working with data sets.</a:t>
            </a:r>
            <a:endParaRPr lang="en-IN" sz="2400" b="0" strike="noStrike" spc="-1" dirty="0">
              <a:latin typeface="Arial"/>
            </a:endParaRPr>
          </a:p>
          <a:p>
            <a:pPr>
              <a:lnSpc>
                <a:spcPct val="100000"/>
              </a:lnSpc>
            </a:pPr>
            <a:r>
              <a:rPr lang="en-IN" sz="2400" b="0" strike="noStrike" spc="-1" dirty="0">
                <a:solidFill>
                  <a:srgbClr val="000000"/>
                </a:solidFill>
                <a:latin typeface="Times New Roman"/>
                <a:ea typeface="DejaVu Sans"/>
              </a:rPr>
              <a:t>It has functions for analysing , </a:t>
            </a:r>
            <a:r>
              <a:rPr lang="en-IN" sz="2600" b="0" strike="noStrike" spc="-1" dirty="0">
                <a:solidFill>
                  <a:srgbClr val="000000"/>
                </a:solidFill>
                <a:latin typeface="Times New Roman"/>
                <a:ea typeface="DejaVu Sans"/>
              </a:rPr>
              <a:t>cleaning</a:t>
            </a:r>
            <a:r>
              <a:rPr lang="en-IN" sz="2400" b="0" strike="noStrike" spc="-1" dirty="0">
                <a:solidFill>
                  <a:srgbClr val="000000"/>
                </a:solidFill>
                <a:latin typeface="Times New Roman"/>
                <a:ea typeface="DejaVu Sans"/>
              </a:rPr>
              <a:t>, exploring, and manipulating data.</a:t>
            </a:r>
            <a:endParaRPr lang="en-IN" sz="2400" b="0" strike="noStrike" spc="-1" dirty="0">
              <a:latin typeface="Arial"/>
            </a:endParaRPr>
          </a:p>
          <a:p>
            <a:pPr>
              <a:lnSpc>
                <a:spcPct val="100000"/>
              </a:lnSpc>
            </a:pP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Calibri"/>
                <a:ea typeface="DejaVu Sans"/>
              </a:rPr>
              <a:t>Numpy </a:t>
            </a:r>
            <a:endParaRPr lang="en-IN" sz="2800" b="0" strike="noStrike" spc="-1" dirty="0">
              <a:latin typeface="Arial"/>
            </a:endParaRPr>
          </a:p>
        </p:txBody>
      </p:sp>
      <p:sp>
        <p:nvSpPr>
          <p:cNvPr id="141"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17</a:t>
            </a:r>
            <a:endParaRPr lang="en-IN" sz="1800" b="0" strike="noStrike" spc="-1" dirty="0">
              <a:latin typeface="Arial"/>
            </a:endParaRPr>
          </a:p>
        </p:txBody>
      </p:sp>
      <p:sp>
        <p:nvSpPr>
          <p:cNvPr id="143" name="CustomShape 4"/>
          <p:cNvSpPr/>
          <p:nvPr/>
        </p:nvSpPr>
        <p:spPr>
          <a:xfrm>
            <a:off x="187920" y="1167120"/>
            <a:ext cx="961812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r>
              <a:rPr lang="en-IN" sz="2400" b="0" strike="noStrike" spc="-1" dirty="0">
                <a:solidFill>
                  <a:srgbClr val="000000"/>
                </a:solidFill>
                <a:latin typeface="Times New Roman"/>
                <a:ea typeface="DejaVu Sans"/>
              </a:rPr>
              <a:t>NumPy stands for Numerical Python.</a:t>
            </a:r>
            <a:endParaRPr lang="en-IN" sz="2400" b="0" strike="noStrike" spc="-1" dirty="0">
              <a:latin typeface="Arial"/>
            </a:endParaRPr>
          </a:p>
          <a:p>
            <a:pPr>
              <a:lnSpc>
                <a:spcPct val="90000"/>
              </a:lnSpc>
              <a:spcBef>
                <a:spcPts val="1001"/>
              </a:spcBef>
            </a:pPr>
            <a:r>
              <a:rPr lang="en-IN" sz="2400" b="0" strike="noStrike" spc="-1" dirty="0">
                <a:solidFill>
                  <a:srgbClr val="000000"/>
                </a:solidFill>
                <a:latin typeface="Times New Roman"/>
                <a:ea typeface="DejaVu Sans"/>
              </a:rPr>
              <a:t>It also has functions for working in domain of linear algebra, fourier transform, and </a:t>
            </a:r>
            <a:r>
              <a:rPr lang="en-IN" sz="2400" b="0" strike="noStrike" spc="-1" dirty="0" err="1">
                <a:solidFill>
                  <a:srgbClr val="000000"/>
                </a:solidFill>
                <a:latin typeface="Times New Roman"/>
                <a:ea typeface="DejaVu Sans"/>
              </a:rPr>
              <a:t>matrices.NumPy</a:t>
            </a:r>
            <a:r>
              <a:rPr lang="en-IN" sz="2400" b="0" strike="noStrike" spc="-1" dirty="0">
                <a:solidFill>
                  <a:srgbClr val="000000"/>
                </a:solidFill>
                <a:latin typeface="Times New Roman"/>
                <a:ea typeface="DejaVu Sans"/>
              </a:rPr>
              <a:t> was created in 2005 by Travis Oliphant. It is an open source project and you can use it freely. NumPy stands for Numerical Python.</a:t>
            </a:r>
            <a:endParaRPr lang="en-IN" sz="2400" b="0" strike="noStrike" spc="-1" dirty="0">
              <a:latin typeface="Arial"/>
            </a:endParaRPr>
          </a:p>
          <a:p>
            <a:pPr>
              <a:lnSpc>
                <a:spcPct val="90000"/>
              </a:lnSpc>
              <a:spcBef>
                <a:spcPts val="1001"/>
              </a:spcBef>
            </a:pPr>
            <a:r>
              <a:rPr lang="en-IN" sz="2400" b="0" strike="noStrike" spc="-1" dirty="0">
                <a:solidFill>
                  <a:srgbClr val="000000"/>
                </a:solidFill>
                <a:latin typeface="Times New Roman"/>
                <a:ea typeface="DejaVu Sans"/>
              </a:rPr>
              <a:t>In Python we have lists that serve the purpose of arrays, but they are slow to process. NumPy aims to provide an array object that is up to 50x faster than traditional Python lists. NumPy is a Python library used for working with arrays</a:t>
            </a:r>
            <a:endParaRPr lang="en-IN" sz="2400" b="0" strike="noStrike" spc="-1" dirty="0">
              <a:latin typeface="Arial"/>
            </a:endParaRPr>
          </a:p>
          <a:p>
            <a:pPr>
              <a:lnSpc>
                <a:spcPct val="90000"/>
              </a:lnSpc>
              <a:spcBef>
                <a:spcPts val="1001"/>
              </a:spcBef>
            </a:pPr>
            <a:r>
              <a:rPr lang="en-IN" sz="2400" b="0" strike="noStrike" spc="-1" dirty="0">
                <a:solidFill>
                  <a:srgbClr val="000000"/>
                </a:solidFill>
                <a:latin typeface="Times New Roman"/>
                <a:ea typeface="DejaVu Sans"/>
              </a:rPr>
              <a:t>The array object in NumPy is called ndarray, it provides a lot of supporting functions that make working with ndarray very easy.Arrays are very frequently used in data science, where speed and resources are very important.</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 name="CustomShape 3"/>
          <p:cNvSpPr/>
          <p:nvPr/>
        </p:nvSpPr>
        <p:spPr>
          <a:xfrm>
            <a:off x="9792000" y="216000"/>
            <a:ext cx="180000" cy="42660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2758440" y="0"/>
            <a:ext cx="11719560" cy="5355312"/>
          </a:xfrm>
          <a:prstGeom prst="rect">
            <a:avLst/>
          </a:prstGeom>
        </p:spPr>
        <p:txBody>
          <a:bodyPr wrap="square">
            <a:spAutoFit/>
          </a:bodyPr>
          <a:lstStyle/>
          <a:p>
            <a:pPr algn="ctr"/>
            <a:r>
              <a:rPr lang="en-IN" spc="-1" dirty="0">
                <a:latin typeface="Source Sans Pro"/>
              </a:rPr>
              <a:t>	                                 A </a:t>
            </a:r>
          </a:p>
          <a:p>
            <a:pPr algn="ctr"/>
            <a:endParaRPr lang="en-IN" spc="-1" dirty="0">
              <a:latin typeface="Source Sans Pro"/>
            </a:endParaRPr>
          </a:p>
          <a:p>
            <a:pPr algn="ctr"/>
            <a:r>
              <a:rPr lang="en-IN" spc="-1" dirty="0">
                <a:latin typeface="Source Sans Pro"/>
              </a:rPr>
              <a:t>			      Major project on</a:t>
            </a:r>
          </a:p>
          <a:p>
            <a:pPr algn="ctr"/>
            <a:endParaRPr lang="en-IN" spc="-1" dirty="0">
              <a:latin typeface="Source Sans Pro"/>
            </a:endParaRPr>
          </a:p>
          <a:p>
            <a:pPr algn="ctr"/>
            <a:r>
              <a:rPr lang="en-IN" spc="-1" dirty="0">
                <a:latin typeface="Source Sans Pro"/>
              </a:rPr>
              <a:t>			     “Mood Based Music System” </a:t>
            </a:r>
          </a:p>
          <a:p>
            <a:pPr algn="ctr"/>
            <a:endParaRPr lang="en-IN" spc="-1" dirty="0">
              <a:latin typeface="Source Sans Pro"/>
            </a:endParaRPr>
          </a:p>
          <a:p>
            <a:pPr algn="ctr"/>
            <a:r>
              <a:rPr lang="en-IN" spc="-1" dirty="0">
                <a:latin typeface="Source Sans Pro"/>
              </a:rPr>
              <a:t>			     </a:t>
            </a:r>
            <a:r>
              <a:rPr lang="en-IN" b="1" u="dbl" spc="-1" dirty="0">
                <a:solidFill>
                  <a:srgbClr val="000000"/>
                </a:solidFill>
                <a:latin typeface="Times New Roman"/>
                <a:ea typeface="Times New Roman"/>
              </a:rPr>
              <a:t>Group Members : -</a:t>
            </a:r>
            <a:endParaRPr lang="en-IN" spc="-1" dirty="0">
              <a:latin typeface="Source Sans Pro"/>
            </a:endParaRPr>
          </a:p>
          <a:p>
            <a:pPr algn="ct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1</a:t>
            </a:r>
            <a:r>
              <a:rPr lang="en-IN" spc="-1" dirty="0">
                <a:solidFill>
                  <a:srgbClr val="000000"/>
                </a:solidFill>
                <a:latin typeface="Times New Roman"/>
                <a:ea typeface="Times New Roman"/>
              </a:rPr>
              <a:t>. Durgesh Joshi (1718000024).</a:t>
            </a: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2</a:t>
            </a:r>
            <a:r>
              <a:rPr lang="en-IN" spc="-1" dirty="0">
                <a:solidFill>
                  <a:srgbClr val="000000"/>
                </a:solidFill>
                <a:latin typeface="Times New Roman"/>
                <a:ea typeface="Times New Roman"/>
              </a:rPr>
              <a:t>. Vaibhav More (1718000022).</a:t>
            </a: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3</a:t>
            </a:r>
            <a:r>
              <a:rPr lang="en-IN" spc="-1" dirty="0">
                <a:solidFill>
                  <a:srgbClr val="000000"/>
                </a:solidFill>
                <a:latin typeface="Times New Roman"/>
                <a:ea typeface="Times New Roman"/>
              </a:rPr>
              <a:t>. Athang More (1818000068).</a:t>
            </a: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4</a:t>
            </a:r>
            <a:r>
              <a:rPr lang="en-IN" spc="-1" dirty="0">
                <a:solidFill>
                  <a:srgbClr val="000000"/>
                </a:solidFill>
                <a:latin typeface="Times New Roman"/>
                <a:ea typeface="Times New Roman"/>
              </a:rPr>
              <a:t>. Nikhil Mane (1818000013).</a:t>
            </a:r>
          </a:p>
          <a:p>
            <a:pPr algn="ctr"/>
            <a:r>
              <a:rPr lang="en-IN" b="1" spc="-1" dirty="0">
                <a:solidFill>
                  <a:srgbClr val="000000"/>
                </a:solidFill>
                <a:latin typeface="Times New Roman"/>
              </a:rPr>
              <a:t>                                                  5.  </a:t>
            </a:r>
            <a:r>
              <a:rPr lang="en-IN" spc="-1" dirty="0">
                <a:solidFill>
                  <a:srgbClr val="000000"/>
                </a:solidFill>
                <a:latin typeface="Times New Roman"/>
              </a:rPr>
              <a:t>Om Kale(1918000080)</a:t>
            </a:r>
            <a:br>
              <a:rPr lang="en-IN" dirty="0"/>
            </a:b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Class: - </a:t>
            </a:r>
            <a:r>
              <a:rPr lang="en-IN" spc="-1" dirty="0">
                <a:solidFill>
                  <a:srgbClr val="000000"/>
                </a:solidFill>
                <a:latin typeface="Times New Roman"/>
                <a:ea typeface="Times New Roman"/>
              </a:rPr>
              <a:t>TYCO   </a:t>
            </a:r>
            <a:br>
              <a:rPr lang="en-IN" dirty="0"/>
            </a:br>
            <a:r>
              <a:rPr lang="en-IN" spc="-1" dirty="0">
                <a:solidFill>
                  <a:srgbClr val="000000"/>
                </a:solidFill>
                <a:latin typeface="Times New Roman"/>
                <a:ea typeface="Times New Roman"/>
              </a:rPr>
              <a:t> </a:t>
            </a: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Guided By: -</a:t>
            </a:r>
            <a:r>
              <a:rPr lang="en-IN" spc="-1" dirty="0">
                <a:solidFill>
                  <a:srgbClr val="000000"/>
                </a:solidFill>
                <a:latin typeface="Times New Roman"/>
                <a:ea typeface="Times New Roman"/>
              </a:rPr>
              <a:t> Prof. S.K.Thorat</a:t>
            </a:r>
            <a:br>
              <a:rPr lang="en-IN" dirty="0"/>
            </a:br>
            <a:r>
              <a:rPr lang="en-IN" spc="-1" dirty="0">
                <a:solidFill>
                  <a:srgbClr val="000000"/>
                </a:solidFill>
                <a:latin typeface="Times New Roman"/>
                <a:ea typeface="Times New Roman"/>
              </a:rPr>
              <a:t> </a:t>
            </a:r>
            <a:br>
              <a:rPr lang="en-IN" dirty="0"/>
            </a:br>
            <a:r>
              <a:rPr lang="en-IN" spc="-1" dirty="0">
                <a:solidFill>
                  <a:srgbClr val="000000"/>
                </a:solidFill>
                <a:latin typeface="Times New Roman"/>
                <a:ea typeface="Times New Roman"/>
              </a:rPr>
              <a:t>			                  </a:t>
            </a:r>
            <a:r>
              <a:rPr lang="en-IN" b="1" spc="-1" dirty="0">
                <a:solidFill>
                  <a:srgbClr val="000000"/>
                </a:solidFill>
                <a:latin typeface="Times New Roman"/>
                <a:ea typeface="Times New Roman"/>
              </a:rPr>
              <a:t>Subject: -</a:t>
            </a:r>
            <a:r>
              <a:rPr lang="en-IN" spc="-1" dirty="0">
                <a:solidFill>
                  <a:srgbClr val="000000"/>
                </a:solidFill>
                <a:latin typeface="Times New Roman"/>
                <a:ea typeface="Times New Roman"/>
              </a:rPr>
              <a:t> Capstone Project Planning(22058).</a:t>
            </a:r>
            <a:endParaRPr lang="en-IN" spc="-1" dirty="0">
              <a:latin typeface="Source Sans Pro"/>
            </a:endParaRPr>
          </a:p>
        </p:txBody>
      </p:sp>
      <p:pic>
        <p:nvPicPr>
          <p:cNvPr id="7" name="Picture 6"/>
          <p:cNvPicPr/>
          <p:nvPr/>
        </p:nvPicPr>
        <p:blipFill>
          <a:blip r:embed="rId2"/>
          <a:stretch/>
        </p:blipFill>
        <p:spPr>
          <a:xfrm>
            <a:off x="4165141" y="5355311"/>
            <a:ext cx="1412700" cy="1187411"/>
          </a:xfrm>
          <a:prstGeom prst="rect">
            <a:avLst/>
          </a:prstGeom>
          <a:ln>
            <a:noFill/>
          </a:ln>
        </p:spPr>
      </p:pic>
      <p:sp>
        <p:nvSpPr>
          <p:cNvPr id="8" name="TextShape 2"/>
          <p:cNvSpPr txBox="1"/>
          <p:nvPr/>
        </p:nvSpPr>
        <p:spPr>
          <a:xfrm>
            <a:off x="1921701" y="6481475"/>
            <a:ext cx="5904000" cy="849600"/>
          </a:xfrm>
          <a:prstGeom prst="rect">
            <a:avLst/>
          </a:prstGeom>
          <a:noFill/>
          <a:ln>
            <a:noFill/>
          </a:ln>
        </p:spPr>
        <p:txBody>
          <a:bodyPr lIns="90000" tIns="45000" rIns="90000" bIns="45000"/>
          <a:lstStyle/>
          <a:p>
            <a:pPr marL="111240" indent="-6120" algn="ctr">
              <a:lnSpc>
                <a:spcPct val="100000"/>
              </a:lnSpc>
            </a:pPr>
            <a:r>
              <a:rPr lang="en-IN" sz="1800" b="0" strike="noStrike" spc="-1" dirty="0">
                <a:solidFill>
                  <a:srgbClr val="000000"/>
                </a:solidFill>
                <a:latin typeface="Times New Roman"/>
                <a:ea typeface="Times New Roman"/>
              </a:rPr>
              <a:t>Gokhale Education Society’s</a:t>
            </a:r>
            <a:endParaRPr lang="en-IN" sz="1800" b="0" strike="noStrike" spc="-1" dirty="0">
              <a:latin typeface="Source Sans Pro"/>
            </a:endParaRPr>
          </a:p>
          <a:p>
            <a:pPr marL="111240" indent="-6120" algn="ctr">
              <a:lnSpc>
                <a:spcPct val="100000"/>
              </a:lnSpc>
            </a:pPr>
            <a:r>
              <a:rPr lang="en-IN" sz="1800" b="0" strike="noStrike" spc="-1" dirty="0">
                <a:solidFill>
                  <a:srgbClr val="000000"/>
                </a:solidFill>
                <a:latin typeface="Times New Roman"/>
                <a:ea typeface="Times New Roman"/>
              </a:rPr>
              <a:t>Sir. DR. M. S Gosavi Polytechnic Institute, Nashik</a:t>
            </a:r>
            <a:endParaRPr lang="en-IN" sz="1800" b="0" strike="noStrike" spc="-1" dirty="0">
              <a:latin typeface="Source Sans Pro"/>
            </a:endParaRPr>
          </a:p>
          <a:p>
            <a:r>
              <a:rPr lang="en-IN" sz="1800" b="0" strike="noStrike" spc="-1" dirty="0">
                <a:solidFill>
                  <a:srgbClr val="000000"/>
                </a:solidFill>
                <a:latin typeface="Times New Roman"/>
                <a:ea typeface="Times New Roman"/>
              </a:rPr>
              <a:t>		     Year: - 2020-21</a:t>
            </a:r>
            <a:endParaRPr lang="en-IN" sz="1800" b="0" strike="noStrike" spc="-1" dirty="0">
              <a:latin typeface="Source Sans Pro"/>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Calibri"/>
                <a:ea typeface="DejaVu Sans"/>
              </a:rPr>
              <a:t>Keras </a:t>
            </a:r>
            <a:endParaRPr lang="en-IN" sz="2800" b="0" strike="noStrike" spc="-1" dirty="0">
              <a:latin typeface="Arial"/>
            </a:endParaRPr>
          </a:p>
        </p:txBody>
      </p:sp>
      <p:sp>
        <p:nvSpPr>
          <p:cNvPr id="141"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18</a:t>
            </a:r>
            <a:endParaRPr lang="en-IN" sz="1800" b="0" strike="noStrike" spc="-1" dirty="0">
              <a:latin typeface="Arial"/>
            </a:endParaRPr>
          </a:p>
        </p:txBody>
      </p:sp>
      <p:sp>
        <p:nvSpPr>
          <p:cNvPr id="143" name="CustomShape 4"/>
          <p:cNvSpPr/>
          <p:nvPr/>
        </p:nvSpPr>
        <p:spPr>
          <a:xfrm>
            <a:off x="187920" y="1167120"/>
            <a:ext cx="967536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US" sz="2400" i="0" dirty="0">
              <a:effectLst/>
              <a:latin typeface="Times New Roman" panose="02020603050405020304" pitchFamily="18" charset="0"/>
              <a:cs typeface="Times New Roman" panose="02020603050405020304" pitchFamily="18" charset="0"/>
            </a:endParaRPr>
          </a:p>
          <a:p>
            <a:pPr>
              <a:lnSpc>
                <a:spcPct val="90000"/>
              </a:lnSpc>
              <a:spcBef>
                <a:spcPts val="1001"/>
              </a:spcBef>
            </a:pPr>
            <a:endParaRPr lang="en-US" sz="2400" dirty="0">
              <a:latin typeface="Times New Roman" panose="02020603050405020304" pitchFamily="18" charset="0"/>
              <a:cs typeface="Times New Roman" panose="02020603050405020304" pitchFamily="18" charset="0"/>
            </a:endParaRPr>
          </a:p>
          <a:p>
            <a:pPr>
              <a:lnSpc>
                <a:spcPct val="90000"/>
              </a:lnSpc>
              <a:spcBef>
                <a:spcPts val="1001"/>
              </a:spcBef>
            </a:pPr>
            <a:r>
              <a:rPr lang="en-US" sz="2400" i="0" dirty="0">
                <a:effectLst/>
                <a:latin typeface="Times New Roman" panose="02020603050405020304" pitchFamily="18" charset="0"/>
                <a:cs typeface="Times New Roman" panose="02020603050405020304" pitchFamily="18" charset="0"/>
              </a:rPr>
              <a:t>Keras is an </a:t>
            </a:r>
            <a:r>
              <a:rPr lang="en-US" sz="2400" i="0" u="none" strike="noStrike" dirty="0">
                <a:effectLst/>
                <a:latin typeface="Times New Roman" panose="02020603050405020304" pitchFamily="18" charset="0"/>
                <a:cs typeface="Times New Roman" panose="02020603050405020304" pitchFamily="18" charset="0"/>
              </a:rPr>
              <a:t>open-source</a:t>
            </a:r>
            <a:r>
              <a:rPr lang="en-US" sz="2400" i="0" dirty="0">
                <a:effectLst/>
                <a:latin typeface="Times New Roman" panose="02020603050405020304" pitchFamily="18" charset="0"/>
                <a:cs typeface="Times New Roman" panose="02020603050405020304" pitchFamily="18" charset="0"/>
              </a:rPr>
              <a:t> </a:t>
            </a:r>
            <a:r>
              <a:rPr lang="en-US" sz="2400" i="0" u="none" strike="noStrike" dirty="0">
                <a:effectLst/>
                <a:latin typeface="Times New Roman" panose="02020603050405020304" pitchFamily="18" charset="0"/>
                <a:cs typeface="Times New Roman" panose="02020603050405020304" pitchFamily="18" charset="0"/>
              </a:rPr>
              <a:t>software</a:t>
            </a:r>
            <a:r>
              <a:rPr lang="en-US" sz="2400" i="0" dirty="0">
                <a:effectLst/>
                <a:latin typeface="Times New Roman" panose="02020603050405020304" pitchFamily="18" charset="0"/>
                <a:cs typeface="Times New Roman" panose="02020603050405020304" pitchFamily="18" charset="0"/>
              </a:rPr>
              <a:t> library that provides a </a:t>
            </a:r>
            <a:r>
              <a:rPr lang="en-US" sz="2400" i="0" u="none" strike="noStrike" dirty="0">
                <a:effectLst/>
                <a:latin typeface="Times New Roman" panose="02020603050405020304" pitchFamily="18" charset="0"/>
                <a:cs typeface="Times New Roman" panose="02020603050405020304" pitchFamily="18" charset="0"/>
              </a:rPr>
              <a:t>Python</a:t>
            </a:r>
            <a:r>
              <a:rPr lang="en-US" sz="2400" i="0" dirty="0">
                <a:effectLst/>
                <a:latin typeface="Times New Roman" panose="02020603050405020304" pitchFamily="18" charset="0"/>
                <a:cs typeface="Times New Roman" panose="02020603050405020304" pitchFamily="18" charset="0"/>
              </a:rPr>
              <a:t> interface for </a:t>
            </a:r>
            <a:r>
              <a:rPr lang="en-US" sz="2400" i="0" u="none" strike="noStrike" dirty="0">
                <a:effectLst/>
                <a:latin typeface="Times New Roman" panose="02020603050405020304" pitchFamily="18" charset="0"/>
                <a:cs typeface="Times New Roman" panose="02020603050405020304" pitchFamily="18" charset="0"/>
              </a:rPr>
              <a:t>artificial neural networks</a:t>
            </a:r>
            <a:r>
              <a:rPr lang="en-US" sz="2400" i="0" dirty="0">
                <a:effectLst/>
                <a:latin typeface="Times New Roman" panose="02020603050405020304" pitchFamily="18" charset="0"/>
                <a:cs typeface="Times New Roman" panose="02020603050405020304" pitchFamily="18" charset="0"/>
              </a:rPr>
              <a:t>. Keras acts as an interface for the </a:t>
            </a:r>
            <a:r>
              <a:rPr lang="en-US" sz="2400" i="0" u="none" strike="noStrike" dirty="0">
                <a:effectLst/>
                <a:latin typeface="Times New Roman" panose="02020603050405020304" pitchFamily="18" charset="0"/>
                <a:cs typeface="Times New Roman" panose="02020603050405020304" pitchFamily="18" charset="0"/>
              </a:rPr>
              <a:t>TensorFlow</a:t>
            </a:r>
            <a:r>
              <a:rPr lang="en-US" sz="2400" i="0" dirty="0">
                <a:effectLst/>
                <a:latin typeface="Times New Roman" panose="02020603050405020304" pitchFamily="18" charset="0"/>
                <a:cs typeface="Times New Roman" panose="02020603050405020304" pitchFamily="18" charset="0"/>
              </a:rPr>
              <a:t> library.</a:t>
            </a:r>
            <a:endParaRPr lang="en-IN" sz="2400" strike="noStrike" spc="-1" dirty="0">
              <a:latin typeface="Times New Roman" panose="02020603050405020304" pitchFamily="18" charset="0"/>
              <a:cs typeface="Times New Roman" panose="02020603050405020304" pitchFamily="18" charset="0"/>
            </a:endParaRPr>
          </a:p>
        </p:txBody>
      </p:sp>
      <p:sp>
        <p:nvSpPr>
          <p:cNvPr id="10" name="CustomShape 4">
            <a:extLst>
              <a:ext uri="{FF2B5EF4-FFF2-40B4-BE49-F238E27FC236}">
                <a16:creationId xmlns:a16="http://schemas.microsoft.com/office/drawing/2014/main" id="{728E5FAA-1AC2-4B25-A988-43ED06DA8A2E}"/>
              </a:ext>
            </a:extLst>
          </p:cNvPr>
          <p:cNvSpPr/>
          <p:nvPr/>
        </p:nvSpPr>
        <p:spPr>
          <a:xfrm>
            <a:off x="197159" y="1140103"/>
            <a:ext cx="189432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ea typeface="Times New Roman"/>
              </a:rPr>
              <a:t>Keras</a:t>
            </a:r>
            <a:r>
              <a:rPr lang="en-IN" sz="2800" b="1" strike="noStrike" spc="-1" dirty="0">
                <a:solidFill>
                  <a:srgbClr val="FFFFFF"/>
                </a:solidFill>
                <a:latin typeface="Arial Black"/>
                <a:ea typeface="Times New Roman"/>
              </a:rPr>
              <a:t>?</a:t>
            </a:r>
            <a:endParaRPr lang="en-IN" sz="2800" b="0" strike="noStrike" spc="-1" dirty="0">
              <a:latin typeface="Arial"/>
            </a:endParaRPr>
          </a:p>
        </p:txBody>
      </p:sp>
    </p:spTree>
    <p:extLst>
      <p:ext uri="{BB962C8B-B14F-4D97-AF65-F5344CB8AC3E}">
        <p14:creationId xmlns:p14="http://schemas.microsoft.com/office/powerpoint/2010/main" val="20978489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spcBef>
                <a:spcPts val="1400"/>
              </a:spcBef>
              <a:spcAft>
                <a:spcPts val="1400"/>
              </a:spcAft>
            </a:pPr>
            <a:r>
              <a:rPr lang="en-IN" sz="2800" b="1" strike="noStrike" spc="-1" dirty="0">
                <a:solidFill>
                  <a:srgbClr val="FFFFFF"/>
                </a:solidFill>
                <a:latin typeface="Arial Black"/>
                <a:ea typeface="Times New Roman"/>
              </a:rPr>
              <a:t>What is Time </a:t>
            </a:r>
            <a:endParaRPr lang="en-IN" sz="2800" b="0" strike="noStrike" spc="-1" dirty="0">
              <a:latin typeface="Arial"/>
            </a:endParaRPr>
          </a:p>
        </p:txBody>
      </p:sp>
      <p:sp>
        <p:nvSpPr>
          <p:cNvPr id="145"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6"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19</a:t>
            </a:r>
            <a:endParaRPr lang="en-IN" sz="1800" b="0" strike="noStrike" spc="-1" dirty="0">
              <a:latin typeface="Arial"/>
            </a:endParaRPr>
          </a:p>
        </p:txBody>
      </p:sp>
      <p:sp>
        <p:nvSpPr>
          <p:cNvPr id="147" name="CustomShape 4"/>
          <p:cNvSpPr/>
          <p:nvPr/>
        </p:nvSpPr>
        <p:spPr>
          <a:xfrm>
            <a:off x="174600" y="1153800"/>
            <a:ext cx="95778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latin typeface="Arial"/>
            </a:endParaRPr>
          </a:p>
          <a:p>
            <a:pPr>
              <a:lnSpc>
                <a:spcPct val="100000"/>
              </a:lnSpc>
            </a:pPr>
            <a:r>
              <a:rPr lang="en-IN" sz="2200" b="0" strike="noStrike" spc="4" dirty="0">
                <a:solidFill>
                  <a:srgbClr val="000000"/>
                </a:solidFill>
                <a:latin typeface="Times New Roman"/>
                <a:ea typeface="Times New Roman"/>
              </a:rPr>
              <a:t>Python has defined a</a:t>
            </a:r>
            <a:r>
              <a:rPr lang="en-IN" sz="2200" b="0" strike="noStrike" spc="4" dirty="0">
                <a:solidFill>
                  <a:srgbClr val="0000FF"/>
                </a:solidFill>
                <a:latin typeface="Times New Roman"/>
                <a:ea typeface="Times New Roman"/>
              </a:rPr>
              <a:t> </a:t>
            </a:r>
            <a:r>
              <a:rPr lang="en-IN" sz="2200" b="0" strike="noStrike" spc="-1" dirty="0">
                <a:solidFill>
                  <a:srgbClr val="000000"/>
                </a:solidFill>
                <a:latin typeface="Times New Roman"/>
                <a:ea typeface="Times New Roman"/>
              </a:rPr>
              <a:t>wit</a:t>
            </a:r>
            <a:r>
              <a:rPr lang="en-IN" sz="2200" b="0" strike="noStrike" spc="4" dirty="0">
                <a:solidFill>
                  <a:srgbClr val="000000"/>
                </a:solidFill>
                <a:latin typeface="Times New Roman"/>
                <a:ea typeface="Times New Roman"/>
              </a:rPr>
              <a:t>hout, “time” which allows us to handle various operations regarding time, its conversions and representations, which find its use in various applications in life. The beginning of time is started measuring from 1 January, 12:00 am, and this very time is termed as “epoch” in Python.</a:t>
            </a:r>
            <a:endParaRPr lang="en-IN" sz="2200" b="0" strike="noStrike" spc="-1" dirty="0">
              <a:latin typeface="Arial"/>
            </a:endParaRPr>
          </a:p>
          <a:p>
            <a:pPr>
              <a:lnSpc>
                <a:spcPct val="100000"/>
              </a:lnSpc>
            </a:pP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Operations perform on Time :</a:t>
            </a: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1.time() </a:t>
            </a:r>
            <a:endParaRPr lang="en-IN" sz="2200" b="0" strike="noStrike" spc="-1" dirty="0">
              <a:latin typeface="Arial"/>
            </a:endParaRPr>
          </a:p>
          <a:p>
            <a:pPr>
              <a:lnSpc>
                <a:spcPct val="100000"/>
              </a:lnSpc>
            </a:pPr>
            <a:r>
              <a:rPr lang="en-IN" sz="2200" b="0" strike="noStrike" spc="4" dirty="0">
                <a:solidFill>
                  <a:srgbClr val="000000"/>
                </a:solidFill>
                <a:latin typeface="Source Sans Pro"/>
                <a:ea typeface="Times New Roman"/>
              </a:rPr>
              <a:t> </a:t>
            </a: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2. gmtime(sec) </a:t>
            </a:r>
            <a:endParaRPr lang="en-IN" sz="2200" b="0" strike="noStrike" spc="-1" dirty="0">
              <a:latin typeface="Arial"/>
            </a:endParaRPr>
          </a:p>
          <a:p>
            <a:pPr>
              <a:lnSpc>
                <a:spcPct val="100000"/>
              </a:lnSpc>
            </a:pPr>
            <a:br>
              <a:rPr dirty="0"/>
            </a:br>
            <a:r>
              <a:rPr lang="en-IN" sz="2200" b="0" strike="noStrike" spc="4" dirty="0">
                <a:solidFill>
                  <a:srgbClr val="000000"/>
                </a:solidFill>
                <a:latin typeface="Times New Roman"/>
                <a:ea typeface="Times New Roman"/>
              </a:rPr>
              <a:t>3. asctime(“time”) </a:t>
            </a: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 </a:t>
            </a: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4. ctime(sec) </a:t>
            </a:r>
            <a:endParaRPr lang="en-IN" sz="2200" b="0" strike="noStrike" spc="-1" dirty="0">
              <a:latin typeface="Arial"/>
            </a:endParaRPr>
          </a:p>
          <a:p>
            <a:pPr>
              <a:lnSpc>
                <a:spcPct val="100000"/>
              </a:lnSpc>
            </a:pPr>
            <a:endParaRPr lang="en-IN" sz="2200" b="0" strike="noStrike" spc="-1" dirty="0">
              <a:latin typeface="Arial"/>
            </a:endParaRPr>
          </a:p>
          <a:p>
            <a:pPr>
              <a:lnSpc>
                <a:spcPct val="100000"/>
              </a:lnSpc>
            </a:pPr>
            <a:r>
              <a:rPr lang="en-IN" sz="2200" b="0" strike="noStrike" spc="4" dirty="0">
                <a:solidFill>
                  <a:srgbClr val="000000"/>
                </a:solidFill>
                <a:latin typeface="Times New Roman"/>
                <a:ea typeface="Times New Roman"/>
              </a:rPr>
              <a:t>5. sleep(sec) </a:t>
            </a:r>
            <a:endParaRPr lang="en-IN" sz="2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spcBef>
                <a:spcPts val="1400"/>
              </a:spcBef>
              <a:spcAft>
                <a:spcPts val="1400"/>
              </a:spcAft>
            </a:pPr>
            <a:r>
              <a:rPr lang="en-IN" sz="2800" b="1" strike="noStrike" spc="-1" dirty="0">
                <a:solidFill>
                  <a:srgbClr val="FFFFFF"/>
                </a:solidFill>
                <a:latin typeface="Arial Black"/>
                <a:ea typeface="Times New Roman"/>
              </a:rPr>
              <a:t>Random</a:t>
            </a:r>
            <a:endParaRPr lang="en-IN" sz="2800" b="0" strike="noStrike" spc="-1" dirty="0">
              <a:latin typeface="Arial"/>
            </a:endParaRPr>
          </a:p>
        </p:txBody>
      </p:sp>
      <p:sp>
        <p:nvSpPr>
          <p:cNvPr id="145"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6"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20</a:t>
            </a:r>
            <a:endParaRPr lang="en-IN" sz="1800" b="0" strike="noStrike" spc="-1" dirty="0">
              <a:latin typeface="Arial"/>
            </a:endParaRPr>
          </a:p>
        </p:txBody>
      </p:sp>
      <p:sp>
        <p:nvSpPr>
          <p:cNvPr id="147" name="CustomShape 4"/>
          <p:cNvSpPr/>
          <p:nvPr/>
        </p:nvSpPr>
        <p:spPr>
          <a:xfrm>
            <a:off x="174600" y="1153800"/>
            <a:ext cx="95778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b="0" i="0" dirty="0">
              <a:solidFill>
                <a:srgbClr val="202124"/>
              </a:solidFill>
              <a:effectLst/>
              <a:latin typeface="arial" panose="020B0604020202020204" pitchFamily="34" charset="0"/>
            </a:endParaRPr>
          </a:p>
          <a:p>
            <a:pPr>
              <a:lnSpc>
                <a:spcPct val="100000"/>
              </a:lnSpc>
            </a:pPr>
            <a:endParaRPr lang="en-US" dirty="0">
              <a:solidFill>
                <a:srgbClr val="202124"/>
              </a:solidFill>
              <a:latin typeface="arial" panose="020B0604020202020204" pitchFamily="34" charset="0"/>
            </a:endParaRPr>
          </a:p>
          <a:p>
            <a:pPr>
              <a:lnSpc>
                <a:spcPct val="100000"/>
              </a:lnSpc>
            </a:pPr>
            <a:endParaRPr lang="en-US" b="0" i="0" dirty="0">
              <a:solidFill>
                <a:srgbClr val="202124"/>
              </a:solidFill>
              <a:effectLst/>
              <a:latin typeface="arial" panose="020B0604020202020204" pitchFamily="34" charset="0"/>
            </a:endParaRPr>
          </a:p>
          <a:p>
            <a:pPr>
              <a:lnSpc>
                <a:spcPct val="100000"/>
              </a:lnSpc>
            </a:pPr>
            <a:endParaRPr lang="en-US" dirty="0">
              <a:solidFill>
                <a:srgbClr val="202124"/>
              </a:solidFill>
              <a:latin typeface="arial" panose="020B0604020202020204" pitchFamily="34" charset="0"/>
            </a:endParaRPr>
          </a:p>
          <a:p>
            <a:pPr>
              <a:lnSpc>
                <a:spcPct val="100000"/>
              </a:lnSpc>
            </a:pPr>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random module</a:t>
            </a:r>
            <a:r>
              <a:rPr lang="en-US" b="0" i="0" dirty="0">
                <a:solidFill>
                  <a:srgbClr val="202124"/>
                </a:solidFill>
                <a:effectLst/>
                <a:latin typeface="arial" panose="020B0604020202020204" pitchFamily="34" charset="0"/>
              </a:rPr>
              <a:t> is a built-in </a:t>
            </a:r>
            <a:r>
              <a:rPr lang="en-US" b="1" i="0" dirty="0">
                <a:solidFill>
                  <a:srgbClr val="202124"/>
                </a:solidFill>
                <a:effectLst/>
                <a:latin typeface="arial" panose="020B0604020202020204" pitchFamily="34" charset="0"/>
              </a:rPr>
              <a:t>module</a:t>
            </a:r>
            <a:r>
              <a:rPr lang="en-US" b="0" i="0" dirty="0">
                <a:solidFill>
                  <a:srgbClr val="202124"/>
                </a:solidFill>
                <a:effectLst/>
                <a:latin typeface="arial" panose="020B0604020202020204" pitchFamily="34" charset="0"/>
              </a:rPr>
              <a:t> to generate the pseudo-</a:t>
            </a:r>
            <a:r>
              <a:rPr lang="en-US" b="1" i="0" dirty="0">
                <a:solidFill>
                  <a:srgbClr val="202124"/>
                </a:solidFill>
                <a:effectLst/>
                <a:latin typeface="arial" panose="020B0604020202020204" pitchFamily="34" charset="0"/>
              </a:rPr>
              <a:t>random</a:t>
            </a:r>
            <a:r>
              <a:rPr lang="en-US" b="0" i="0" dirty="0">
                <a:solidFill>
                  <a:srgbClr val="202124"/>
                </a:solidFill>
                <a:effectLst/>
                <a:latin typeface="arial" panose="020B0604020202020204" pitchFamily="34" charset="0"/>
              </a:rPr>
              <a:t> variables. It can be used perform some action </a:t>
            </a:r>
            <a:r>
              <a:rPr lang="en-US" b="1" i="0" dirty="0">
                <a:solidFill>
                  <a:srgbClr val="202124"/>
                </a:solidFill>
                <a:effectLst/>
                <a:latin typeface="arial" panose="020B0604020202020204" pitchFamily="34" charset="0"/>
              </a:rPr>
              <a:t>randomly</a:t>
            </a:r>
            <a:r>
              <a:rPr lang="en-US" b="0" i="0" dirty="0">
                <a:solidFill>
                  <a:srgbClr val="202124"/>
                </a:solidFill>
                <a:effectLst/>
                <a:latin typeface="arial" panose="020B0604020202020204" pitchFamily="34" charset="0"/>
              </a:rPr>
              <a:t> such as to get a </a:t>
            </a:r>
            <a:r>
              <a:rPr lang="en-US" b="1" i="0" dirty="0">
                <a:solidFill>
                  <a:srgbClr val="202124"/>
                </a:solidFill>
                <a:effectLst/>
                <a:latin typeface="arial" panose="020B0604020202020204" pitchFamily="34" charset="0"/>
              </a:rPr>
              <a:t>random</a:t>
            </a:r>
            <a:r>
              <a:rPr lang="en-US" b="0" i="0" dirty="0">
                <a:solidFill>
                  <a:srgbClr val="202124"/>
                </a:solidFill>
                <a:effectLst/>
                <a:latin typeface="arial" panose="020B0604020202020204" pitchFamily="34" charset="0"/>
              </a:rPr>
              <a:t> number, selecting a </a:t>
            </a:r>
            <a:r>
              <a:rPr lang="en-US" b="1" i="0" dirty="0">
                <a:solidFill>
                  <a:srgbClr val="202124"/>
                </a:solidFill>
                <a:effectLst/>
                <a:latin typeface="arial" panose="020B0604020202020204" pitchFamily="34" charset="0"/>
              </a:rPr>
              <a:t>random</a:t>
            </a:r>
            <a:r>
              <a:rPr lang="en-US" b="0" i="0" dirty="0">
                <a:solidFill>
                  <a:srgbClr val="202124"/>
                </a:solidFill>
                <a:effectLst/>
                <a:latin typeface="arial" panose="020B0604020202020204" pitchFamily="34" charset="0"/>
              </a:rPr>
              <a:t> elements from a list, shuffle elements </a:t>
            </a:r>
            <a:r>
              <a:rPr lang="en-US" b="1" i="0" dirty="0">
                <a:solidFill>
                  <a:srgbClr val="202124"/>
                </a:solidFill>
                <a:effectLst/>
                <a:latin typeface="arial" panose="020B0604020202020204" pitchFamily="34" charset="0"/>
              </a:rPr>
              <a:t>randomly</a:t>
            </a:r>
            <a:r>
              <a:rPr lang="en-US" b="0" i="0" dirty="0">
                <a:solidFill>
                  <a:srgbClr val="202124"/>
                </a:solidFill>
                <a:effectLst/>
                <a:latin typeface="arial" panose="020B0604020202020204" pitchFamily="34" charset="0"/>
              </a:rPr>
              <a:t>, etc.</a:t>
            </a:r>
            <a:endParaRPr lang="en-IN" sz="1800" b="0" strike="noStrike" spc="-1" dirty="0">
              <a:latin typeface="Arial"/>
            </a:endParaRPr>
          </a:p>
        </p:txBody>
      </p:sp>
      <p:sp>
        <p:nvSpPr>
          <p:cNvPr id="6" name="CustomShape 4">
            <a:extLst>
              <a:ext uri="{FF2B5EF4-FFF2-40B4-BE49-F238E27FC236}">
                <a16:creationId xmlns:a16="http://schemas.microsoft.com/office/drawing/2014/main" id="{C0AFCAFB-05C3-45E7-BE1B-923C804BE9C5}"/>
              </a:ext>
            </a:extLst>
          </p:cNvPr>
          <p:cNvSpPr/>
          <p:nvPr/>
        </p:nvSpPr>
        <p:spPr>
          <a:xfrm>
            <a:off x="197159" y="1140103"/>
            <a:ext cx="189432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Times New Roman"/>
              </a:rPr>
              <a:t>Random?</a:t>
            </a:r>
            <a:endParaRPr lang="en-IN" sz="2800" b="0" strike="noStrike" spc="-1" dirty="0">
              <a:latin typeface="Arial"/>
            </a:endParaRPr>
          </a:p>
        </p:txBody>
      </p:sp>
    </p:spTree>
    <p:extLst>
      <p:ext uri="{BB962C8B-B14F-4D97-AF65-F5344CB8AC3E}">
        <p14:creationId xmlns:p14="http://schemas.microsoft.com/office/powerpoint/2010/main" val="38297522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50"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21</a:t>
            </a:r>
            <a:endParaRPr lang="en-IN" sz="1800" b="0" strike="noStrike" spc="-1" dirty="0">
              <a:latin typeface="Arial"/>
            </a:endParaRPr>
          </a:p>
        </p:txBody>
      </p:sp>
      <p:sp>
        <p:nvSpPr>
          <p:cNvPr id="151" name="CustomShape 4"/>
          <p:cNvSpPr/>
          <p:nvPr/>
        </p:nvSpPr>
        <p:spPr>
          <a:xfrm>
            <a:off x="180672" y="180395"/>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Times New Roman"/>
              </a:rPr>
              <a:t>Os module</a:t>
            </a:r>
            <a:endParaRPr lang="en-IN" sz="2800" b="0" strike="noStrike" spc="-1" dirty="0">
              <a:latin typeface="Arial"/>
            </a:endParaRPr>
          </a:p>
        </p:txBody>
      </p:sp>
      <p:sp>
        <p:nvSpPr>
          <p:cNvPr id="153" name="CustomShape 6"/>
          <p:cNvSpPr/>
          <p:nvPr/>
        </p:nvSpPr>
        <p:spPr>
          <a:xfrm>
            <a:off x="180672" y="1306507"/>
            <a:ext cx="9591480" cy="14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202124"/>
                </a:solidFill>
                <a:latin typeface="Times New Roman"/>
                <a:ea typeface="DejaVu Sans"/>
              </a:rPr>
              <a:t>The OS module in Python provides functions for creating and removing a directory (folder), fetching its contents, changing and identifying the current directory, etc. You first need to import the os module to interact with the underlying operating system.</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DejaVu Sans"/>
              </a:rPr>
              <a:t>What Is a Library ?</a:t>
            </a:r>
            <a:endParaRPr lang="en-IN" sz="2800" b="0" strike="noStrike" spc="-1" dirty="0">
              <a:latin typeface="Arial"/>
            </a:endParaRPr>
          </a:p>
        </p:txBody>
      </p:sp>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1</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Flow Diagram</a:t>
            </a:r>
            <a:endParaRPr lang="en-IN" sz="2800" b="0" strike="noStrike" spc="-1" dirty="0">
              <a:latin typeface="Arial"/>
            </a:endParaRPr>
          </a:p>
        </p:txBody>
      </p:sp>
      <p:pic>
        <p:nvPicPr>
          <p:cNvPr id="3" name="Picture 2">
            <a:extLst>
              <a:ext uri="{FF2B5EF4-FFF2-40B4-BE49-F238E27FC236}">
                <a16:creationId xmlns:a16="http://schemas.microsoft.com/office/drawing/2014/main" id="{38F5B389-D0AD-4897-A193-4ECB2DB9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752"/>
            <a:ext cx="10080625" cy="6671923"/>
          </a:xfrm>
          <a:prstGeom prst="rect">
            <a:avLst/>
          </a:prstGeom>
        </p:spPr>
      </p:pic>
      <p:sp>
        <p:nvSpPr>
          <p:cNvPr id="8" name="CustomShape 3">
            <a:extLst>
              <a:ext uri="{FF2B5EF4-FFF2-40B4-BE49-F238E27FC236}">
                <a16:creationId xmlns:a16="http://schemas.microsoft.com/office/drawing/2014/main" id="{32CEACFB-BFB7-4C49-8153-3E69911F4F7B}"/>
              </a:ext>
            </a:extLst>
          </p:cNvPr>
          <p:cNvSpPr/>
          <p:nvPr/>
        </p:nvSpPr>
        <p:spPr>
          <a:xfrm>
            <a:off x="7486655" y="6959528"/>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22</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50"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23</a:t>
            </a:r>
            <a:endParaRPr lang="en-IN" sz="1800" b="0" strike="noStrike" spc="-1" dirty="0">
              <a:latin typeface="Arial"/>
            </a:endParaRPr>
          </a:p>
        </p:txBody>
      </p:sp>
      <p:sp>
        <p:nvSpPr>
          <p:cNvPr id="151" name="CustomShape 4"/>
          <p:cNvSpPr/>
          <p:nvPr/>
        </p:nvSpPr>
        <p:spPr>
          <a:xfrm>
            <a:off x="180672" y="180395"/>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rgbClr val="FFFFFF"/>
                </a:solidFill>
                <a:latin typeface="Arial Black"/>
              </a:rPr>
              <a:t>U</a:t>
            </a:r>
            <a:r>
              <a:rPr lang="en-IN" sz="2800" b="1" spc="-1" dirty="0">
                <a:solidFill>
                  <a:srgbClr val="FFFFFF"/>
                </a:solidFill>
                <a:latin typeface="Arial Black"/>
              </a:rPr>
              <a:t>se version of language and modules</a:t>
            </a:r>
            <a:endParaRPr lang="en-IN" sz="2800" b="0" strike="noStrike" spc="-1" dirty="0">
              <a:latin typeface="Arial"/>
            </a:endParaRPr>
          </a:p>
        </p:txBody>
      </p:sp>
      <p:sp>
        <p:nvSpPr>
          <p:cNvPr id="7" name="TextBox 6">
            <a:extLst>
              <a:ext uri="{FF2B5EF4-FFF2-40B4-BE49-F238E27FC236}">
                <a16:creationId xmlns:a16="http://schemas.microsoft.com/office/drawing/2014/main" id="{9603AAB5-BC75-4DF1-A48C-54FC7FA1A376}"/>
              </a:ext>
            </a:extLst>
          </p:cNvPr>
          <p:cNvSpPr txBox="1"/>
          <p:nvPr/>
        </p:nvSpPr>
        <p:spPr>
          <a:xfrm>
            <a:off x="350872" y="2847458"/>
            <a:ext cx="5039832" cy="369332"/>
          </a:xfrm>
          <a:prstGeom prst="rect">
            <a:avLst/>
          </a:prstGeom>
          <a:noFill/>
        </p:spPr>
        <p:txBody>
          <a:bodyPr wrap="square">
            <a:spAutoFit/>
          </a:bodyPr>
          <a:lstStyle/>
          <a:p>
            <a:r>
              <a:rPr lang="en-IN" dirty="0"/>
              <a:t>numpy==1.19.5</a:t>
            </a:r>
          </a:p>
        </p:txBody>
      </p:sp>
      <p:sp>
        <p:nvSpPr>
          <p:cNvPr id="3" name="TextBox 2">
            <a:extLst>
              <a:ext uri="{FF2B5EF4-FFF2-40B4-BE49-F238E27FC236}">
                <a16:creationId xmlns:a16="http://schemas.microsoft.com/office/drawing/2014/main" id="{D62BC4C9-94B7-4510-919A-00162CCEE334}"/>
              </a:ext>
            </a:extLst>
          </p:cNvPr>
          <p:cNvSpPr txBox="1"/>
          <p:nvPr/>
        </p:nvSpPr>
        <p:spPr>
          <a:xfrm>
            <a:off x="350872" y="1194485"/>
            <a:ext cx="1733107" cy="369332"/>
          </a:xfrm>
          <a:prstGeom prst="rect">
            <a:avLst/>
          </a:prstGeom>
          <a:noFill/>
        </p:spPr>
        <p:txBody>
          <a:bodyPr wrap="square" rtlCol="0">
            <a:spAutoFit/>
          </a:bodyPr>
          <a:lstStyle/>
          <a:p>
            <a:r>
              <a:rPr lang="en-US" dirty="0"/>
              <a:t>Python==3.6.0</a:t>
            </a:r>
            <a:endParaRPr lang="en-IN" dirty="0"/>
          </a:p>
        </p:txBody>
      </p:sp>
      <p:sp>
        <p:nvSpPr>
          <p:cNvPr id="10" name="TextBox 9">
            <a:extLst>
              <a:ext uri="{FF2B5EF4-FFF2-40B4-BE49-F238E27FC236}">
                <a16:creationId xmlns:a16="http://schemas.microsoft.com/office/drawing/2014/main" id="{82BC7513-AFDD-4FD5-8CAE-6D727994700B}"/>
              </a:ext>
            </a:extLst>
          </p:cNvPr>
          <p:cNvSpPr txBox="1"/>
          <p:nvPr/>
        </p:nvSpPr>
        <p:spPr>
          <a:xfrm>
            <a:off x="350872" y="2374280"/>
            <a:ext cx="5039832" cy="369332"/>
          </a:xfrm>
          <a:prstGeom prst="rect">
            <a:avLst/>
          </a:prstGeom>
          <a:noFill/>
        </p:spPr>
        <p:txBody>
          <a:bodyPr wrap="square">
            <a:spAutoFit/>
          </a:bodyPr>
          <a:lstStyle/>
          <a:p>
            <a:r>
              <a:rPr lang="en-IN" dirty="0"/>
              <a:t>Keras==2.4.3</a:t>
            </a:r>
          </a:p>
        </p:txBody>
      </p:sp>
      <p:sp>
        <p:nvSpPr>
          <p:cNvPr id="12" name="TextBox 11">
            <a:extLst>
              <a:ext uri="{FF2B5EF4-FFF2-40B4-BE49-F238E27FC236}">
                <a16:creationId xmlns:a16="http://schemas.microsoft.com/office/drawing/2014/main" id="{00422EF1-E390-4CDB-A997-9B0EB6A3FC3A}"/>
              </a:ext>
            </a:extLst>
          </p:cNvPr>
          <p:cNvSpPr txBox="1"/>
          <p:nvPr/>
        </p:nvSpPr>
        <p:spPr>
          <a:xfrm>
            <a:off x="350873" y="1548619"/>
            <a:ext cx="5039832" cy="369332"/>
          </a:xfrm>
          <a:prstGeom prst="rect">
            <a:avLst/>
          </a:prstGeom>
          <a:noFill/>
        </p:spPr>
        <p:txBody>
          <a:bodyPr wrap="square">
            <a:spAutoFit/>
          </a:bodyPr>
          <a:lstStyle/>
          <a:p>
            <a:r>
              <a:rPr lang="en-IN" dirty="0"/>
              <a:t>opencv-python==4.5.1.48</a:t>
            </a:r>
          </a:p>
        </p:txBody>
      </p:sp>
      <p:sp>
        <p:nvSpPr>
          <p:cNvPr id="14" name="TextBox 13">
            <a:extLst>
              <a:ext uri="{FF2B5EF4-FFF2-40B4-BE49-F238E27FC236}">
                <a16:creationId xmlns:a16="http://schemas.microsoft.com/office/drawing/2014/main" id="{6E78FEB5-EF35-44F6-A868-447E71584F13}"/>
              </a:ext>
            </a:extLst>
          </p:cNvPr>
          <p:cNvSpPr txBox="1"/>
          <p:nvPr/>
        </p:nvSpPr>
        <p:spPr>
          <a:xfrm>
            <a:off x="350872" y="1949560"/>
            <a:ext cx="5039832" cy="369332"/>
          </a:xfrm>
          <a:prstGeom prst="rect">
            <a:avLst/>
          </a:prstGeom>
          <a:noFill/>
        </p:spPr>
        <p:txBody>
          <a:bodyPr wrap="square">
            <a:spAutoFit/>
          </a:bodyPr>
          <a:lstStyle/>
          <a:p>
            <a:r>
              <a:rPr lang="en-IN" dirty="0"/>
              <a:t>tensorflow==2.4.1</a:t>
            </a:r>
          </a:p>
        </p:txBody>
      </p:sp>
      <p:sp>
        <p:nvSpPr>
          <p:cNvPr id="16" name="TextBox 15">
            <a:extLst>
              <a:ext uri="{FF2B5EF4-FFF2-40B4-BE49-F238E27FC236}">
                <a16:creationId xmlns:a16="http://schemas.microsoft.com/office/drawing/2014/main" id="{EC53C4A3-530A-4DF9-9363-131A3E3AB73A}"/>
              </a:ext>
            </a:extLst>
          </p:cNvPr>
          <p:cNvSpPr txBox="1"/>
          <p:nvPr/>
        </p:nvSpPr>
        <p:spPr>
          <a:xfrm>
            <a:off x="350873" y="3327567"/>
            <a:ext cx="5039832" cy="369332"/>
          </a:xfrm>
          <a:prstGeom prst="rect">
            <a:avLst/>
          </a:prstGeom>
          <a:noFill/>
        </p:spPr>
        <p:txBody>
          <a:bodyPr wrap="square">
            <a:spAutoFit/>
          </a:bodyPr>
          <a:lstStyle/>
          <a:p>
            <a:r>
              <a:rPr lang="en-IN" dirty="0"/>
              <a:t>pandas==0.25.3</a:t>
            </a:r>
          </a:p>
        </p:txBody>
      </p:sp>
    </p:spTree>
    <p:extLst>
      <p:ext uri="{BB962C8B-B14F-4D97-AF65-F5344CB8AC3E}">
        <p14:creationId xmlns:p14="http://schemas.microsoft.com/office/powerpoint/2010/main" val="1204748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144000" y="16404"/>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endParaRPr lang="en-IN" sz="2800" b="0" strike="noStrike" spc="-1" dirty="0">
              <a:solidFill>
                <a:schemeClr val="bg1"/>
              </a:solidFill>
              <a:latin typeface="Arial"/>
            </a:endParaRPr>
          </a:p>
        </p:txBody>
      </p:sp>
      <p:sp>
        <p:nvSpPr>
          <p:cNvPr id="8" name="TextBox 7">
            <a:extLst>
              <a:ext uri="{FF2B5EF4-FFF2-40B4-BE49-F238E27FC236}">
                <a16:creationId xmlns:a16="http://schemas.microsoft.com/office/drawing/2014/main" id="{55795398-0051-437D-B3CB-D4E479032B2B}"/>
              </a:ext>
            </a:extLst>
          </p:cNvPr>
          <p:cNvSpPr txBox="1"/>
          <p:nvPr/>
        </p:nvSpPr>
        <p:spPr>
          <a:xfrm>
            <a:off x="144000" y="879684"/>
            <a:ext cx="9597466" cy="5355312"/>
          </a:xfrm>
          <a:prstGeom prst="rect">
            <a:avLst/>
          </a:prstGeom>
          <a:noFill/>
        </p:spPr>
        <p:txBody>
          <a:bodyPr wrap="square">
            <a:spAutoFit/>
          </a:bodyPr>
          <a:lstStyle/>
          <a:p>
            <a:r>
              <a:rPr lang="en-IN" b="0" dirty="0">
                <a:effectLst/>
                <a:latin typeface="Consolas" panose="020B0609020204030204" pitchFamily="49" charset="0"/>
              </a:rPr>
              <a:t>from </a:t>
            </a:r>
            <a:r>
              <a:rPr lang="en-IN" b="0" u="sng" dirty="0">
                <a:effectLst/>
                <a:latin typeface="Consolas" panose="020B0609020204030204" pitchFamily="49" charset="0"/>
              </a:rPr>
              <a:t>cv2</a:t>
            </a:r>
            <a:r>
              <a:rPr lang="en-IN" b="0" dirty="0">
                <a:effectLst/>
                <a:latin typeface="Consolas" panose="020B0609020204030204" pitchFamily="49" charset="0"/>
              </a:rPr>
              <a:t> import </a:t>
            </a:r>
            <a:r>
              <a:rPr lang="en-IN" b="0" u="sng" dirty="0">
                <a:effectLst/>
                <a:latin typeface="Consolas" panose="020B0609020204030204" pitchFamily="49" charset="0"/>
              </a:rPr>
              <a:t>cv2</a:t>
            </a:r>
            <a:endParaRPr lang="en-IN" b="0" dirty="0">
              <a:effectLst/>
              <a:latin typeface="Consolas" panose="020B0609020204030204" pitchFamily="49" charset="0"/>
            </a:endParaRPr>
          </a:p>
          <a:p>
            <a:r>
              <a:rPr lang="en-IN" b="0" dirty="0">
                <a:effectLst/>
                <a:latin typeface="Consolas" panose="020B0609020204030204" pitchFamily="49" charset="0"/>
              </a:rPr>
              <a:t>faceCascade=</a:t>
            </a:r>
            <a:r>
              <a:rPr lang="en-IN" b="0" u="sng" dirty="0">
                <a:effectLst/>
                <a:latin typeface="Consolas" panose="020B0609020204030204" pitchFamily="49" charset="0"/>
              </a:rPr>
              <a:t>cv2</a:t>
            </a:r>
            <a:r>
              <a:rPr lang="en-IN" b="0" dirty="0">
                <a:effectLst/>
                <a:latin typeface="Consolas" panose="020B0609020204030204" pitchFamily="49" charset="0"/>
              </a:rPr>
              <a:t>.CascadeClassifier('haarcascade_frontalface_default.xml')</a:t>
            </a:r>
          </a:p>
          <a:p>
            <a:r>
              <a:rPr lang="en-IN" b="0" dirty="0">
                <a:effectLst/>
                <a:latin typeface="Consolas" panose="020B0609020204030204" pitchFamily="49" charset="0"/>
              </a:rPr>
              <a:t>cap=</a:t>
            </a:r>
            <a:r>
              <a:rPr lang="en-IN" b="0" u="sng" dirty="0">
                <a:effectLst/>
                <a:latin typeface="Consolas" panose="020B0609020204030204" pitchFamily="49" charset="0"/>
              </a:rPr>
              <a:t>cv2</a:t>
            </a:r>
            <a:r>
              <a:rPr lang="en-IN" b="0" dirty="0">
                <a:effectLst/>
                <a:latin typeface="Consolas" panose="020B0609020204030204" pitchFamily="49" charset="0"/>
              </a:rPr>
              <a:t>.VideoCapture(0)</a:t>
            </a:r>
          </a:p>
          <a:p>
            <a:r>
              <a:rPr lang="en-IN" b="0" dirty="0">
                <a:effectLst/>
                <a:latin typeface="Consolas" panose="020B0609020204030204" pitchFamily="49" charset="0"/>
              </a:rPr>
              <a:t>while True:</a:t>
            </a:r>
          </a:p>
          <a:p>
            <a:r>
              <a:rPr lang="en-IN" b="0" dirty="0">
                <a:effectLst/>
                <a:latin typeface="Consolas" panose="020B0609020204030204" pitchFamily="49" charset="0"/>
              </a:rPr>
              <a:t>    ret,frame=cap.read()</a:t>
            </a:r>
          </a:p>
          <a:p>
            <a:r>
              <a:rPr lang="en-IN" b="0" dirty="0">
                <a:effectLst/>
                <a:latin typeface="Consolas" panose="020B0609020204030204" pitchFamily="49" charset="0"/>
              </a:rPr>
              <a:t>    gray=</a:t>
            </a:r>
            <a:r>
              <a:rPr lang="en-IN" b="0" u="sng" dirty="0">
                <a:effectLst/>
                <a:latin typeface="Consolas" panose="020B0609020204030204" pitchFamily="49" charset="0"/>
              </a:rPr>
              <a:t>cv2</a:t>
            </a:r>
            <a:r>
              <a:rPr lang="en-IN" b="0" dirty="0">
                <a:effectLst/>
                <a:latin typeface="Consolas" panose="020B0609020204030204" pitchFamily="49" charset="0"/>
              </a:rPr>
              <a:t>.cvtColor(frame,</a:t>
            </a:r>
            <a:r>
              <a:rPr lang="en-IN" b="0" u="sng" dirty="0">
                <a:effectLst/>
                <a:latin typeface="Consolas" panose="020B0609020204030204" pitchFamily="49" charset="0"/>
              </a:rPr>
              <a:t>cv2</a:t>
            </a:r>
            <a:r>
              <a:rPr lang="en-IN" b="0" dirty="0">
                <a:effectLst/>
                <a:latin typeface="Consolas" panose="020B0609020204030204" pitchFamily="49" charset="0"/>
              </a:rPr>
              <a:t>.COLOR_BGR2GRAY)</a:t>
            </a:r>
          </a:p>
          <a:p>
            <a:r>
              <a:rPr lang="en-IN" b="0" dirty="0">
                <a:effectLst/>
                <a:latin typeface="Consolas" panose="020B0609020204030204" pitchFamily="49" charset="0"/>
              </a:rPr>
              <a:t>    faces=faceCascade.detectMultiScale(gray,1.1,4)</a:t>
            </a:r>
          </a:p>
          <a:p>
            <a:r>
              <a:rPr lang="en-IN" b="0" dirty="0">
                <a:effectLst/>
                <a:latin typeface="Consolas" panose="020B0609020204030204" pitchFamily="49" charset="0"/>
              </a:rPr>
              <a:t>    for(x,y,w,h) in faces:</a:t>
            </a:r>
          </a:p>
          <a:p>
            <a:r>
              <a:rPr lang="en-IN" b="0" dirty="0">
                <a:effectLst/>
                <a:latin typeface="Consolas" panose="020B0609020204030204" pitchFamily="49" charset="0"/>
              </a:rPr>
              <a:t>        </a:t>
            </a:r>
            <a:r>
              <a:rPr lang="en-IN" b="0" u="sng" dirty="0">
                <a:effectLst/>
                <a:latin typeface="Consolas" panose="020B0609020204030204" pitchFamily="49" charset="0"/>
              </a:rPr>
              <a:t>cv2</a:t>
            </a:r>
            <a:r>
              <a:rPr lang="en-IN" b="0" dirty="0">
                <a:effectLst/>
                <a:latin typeface="Consolas" panose="020B0609020204030204" pitchFamily="49" charset="0"/>
              </a:rPr>
              <a:t>.rectangle(frame,(x,y),(x+w,y+h),(0,0,255),4)</a:t>
            </a:r>
          </a:p>
          <a:p>
            <a:br>
              <a:rPr lang="en-IN" b="0" dirty="0">
                <a:effectLst/>
                <a:latin typeface="Consolas" panose="020B0609020204030204" pitchFamily="49" charset="0"/>
              </a:rPr>
            </a:br>
            <a:r>
              <a:rPr lang="en-IN" b="0" dirty="0">
                <a:effectLst/>
                <a:latin typeface="Consolas" panose="020B0609020204030204" pitchFamily="49" charset="0"/>
              </a:rPr>
              <a:t>        </a:t>
            </a:r>
            <a:r>
              <a:rPr lang="en-IN" b="0" u="sng" dirty="0">
                <a:effectLst/>
                <a:latin typeface="Consolas" panose="020B0609020204030204" pitchFamily="49" charset="0"/>
              </a:rPr>
              <a:t>cv2</a:t>
            </a:r>
            <a:r>
              <a:rPr lang="en-IN" b="0" dirty="0">
                <a:effectLst/>
                <a:latin typeface="Consolas" panose="020B0609020204030204" pitchFamily="49" charset="0"/>
              </a:rPr>
              <a:t>.imshow('demo video',frame)</a:t>
            </a:r>
          </a:p>
          <a:p>
            <a:r>
              <a:rPr lang="en-IN" b="0" dirty="0">
                <a:effectLst/>
                <a:latin typeface="Consolas" panose="020B0609020204030204" pitchFamily="49" charset="0"/>
              </a:rPr>
              <a:t>    if </a:t>
            </a:r>
            <a:r>
              <a:rPr lang="en-IN" b="0" u="sng" dirty="0">
                <a:effectLst/>
                <a:latin typeface="Consolas" panose="020B0609020204030204" pitchFamily="49" charset="0"/>
              </a:rPr>
              <a:t>cv2</a:t>
            </a:r>
            <a:r>
              <a:rPr lang="en-IN" b="0" dirty="0">
                <a:effectLst/>
                <a:latin typeface="Consolas" panose="020B0609020204030204" pitchFamily="49" charset="0"/>
              </a:rPr>
              <a:t>.waitKey(1)&amp; </a:t>
            </a:r>
            <a:r>
              <a:rPr lang="en-IN" b="0" i="1" dirty="0">
                <a:effectLst/>
                <a:latin typeface="Consolas" panose="020B0609020204030204" pitchFamily="49" charset="0"/>
              </a:rPr>
              <a:t>0x</a:t>
            </a:r>
            <a:r>
              <a:rPr lang="en-IN" b="0" dirty="0">
                <a:effectLst/>
                <a:latin typeface="Consolas" panose="020B0609020204030204" pitchFamily="49" charset="0"/>
              </a:rPr>
              <a:t>FF== ord('q'):</a:t>
            </a:r>
          </a:p>
          <a:p>
            <a:r>
              <a:rPr lang="en-IN" b="0" dirty="0">
                <a:effectLst/>
                <a:latin typeface="Consolas" panose="020B0609020204030204" pitchFamily="49" charset="0"/>
              </a:rPr>
              <a:t>        break</a:t>
            </a:r>
          </a:p>
          <a:p>
            <a:r>
              <a:rPr lang="en-IN" b="0" dirty="0">
                <a:effectLst/>
                <a:latin typeface="Consolas" panose="020B0609020204030204" pitchFamily="49" charset="0"/>
              </a:rPr>
              <a:t>            </a:t>
            </a:r>
          </a:p>
          <a:p>
            <a:br>
              <a:rPr lang="en-IN" b="0" dirty="0">
                <a:effectLst/>
                <a:latin typeface="Consolas" panose="020B0609020204030204" pitchFamily="49" charset="0"/>
              </a:rPr>
            </a:br>
            <a:br>
              <a:rPr lang="en-IN" b="0" dirty="0">
                <a:effectLst/>
                <a:latin typeface="Consolas" panose="020B0609020204030204" pitchFamily="49" charset="0"/>
              </a:rPr>
            </a:br>
            <a:r>
              <a:rPr lang="en-IN" b="0" dirty="0">
                <a:effectLst/>
                <a:latin typeface="Consolas" panose="020B0609020204030204" pitchFamily="49" charset="0"/>
              </a:rPr>
              <a:t>cap.release()</a:t>
            </a:r>
          </a:p>
          <a:p>
            <a:r>
              <a:rPr lang="en-IN" b="0" u="sng" dirty="0">
                <a:effectLst/>
                <a:latin typeface="Consolas" panose="020B0609020204030204" pitchFamily="49" charset="0"/>
              </a:rPr>
              <a:t>cv2</a:t>
            </a:r>
            <a:r>
              <a:rPr lang="en-IN" b="0" dirty="0">
                <a:effectLst/>
                <a:latin typeface="Consolas" panose="020B0609020204030204" pitchFamily="49" charset="0"/>
              </a:rPr>
              <a:t>.destroyAllWindows()</a:t>
            </a:r>
          </a:p>
          <a:p>
            <a:r>
              <a:rPr lang="en-IN" b="0" dirty="0">
                <a:effectLst/>
                <a:latin typeface="Consolas" panose="020B0609020204030204" pitchFamily="49" charset="0"/>
              </a:rPr>
              <a:t>        </a:t>
            </a:r>
            <a:endParaRPr lang="en-IN" sz="1000" b="0" dirty="0">
              <a:effectLst/>
              <a:latin typeface="Consolas" panose="020B0609020204030204" pitchFamily="49" charset="0"/>
            </a:endParaRPr>
          </a:p>
        </p:txBody>
      </p:sp>
      <p:sp>
        <p:nvSpPr>
          <p:cNvPr id="3" name="TextBox 2">
            <a:extLst>
              <a:ext uri="{FF2B5EF4-FFF2-40B4-BE49-F238E27FC236}">
                <a16:creationId xmlns:a16="http://schemas.microsoft.com/office/drawing/2014/main" id="{0F1DE2A7-FC9C-43CD-B218-6AAC4A3C924B}"/>
              </a:ext>
            </a:extLst>
          </p:cNvPr>
          <p:cNvSpPr txBox="1"/>
          <p:nvPr/>
        </p:nvSpPr>
        <p:spPr>
          <a:xfrm>
            <a:off x="3328470" y="297712"/>
            <a:ext cx="3423684" cy="400110"/>
          </a:xfrm>
          <a:prstGeom prst="rect">
            <a:avLst/>
          </a:prstGeom>
          <a:noFill/>
        </p:spPr>
        <p:txBody>
          <a:bodyPr wrap="square" rtlCol="0">
            <a:spAutoFit/>
          </a:bodyPr>
          <a:lstStyle/>
          <a:p>
            <a:r>
              <a:rPr lang="en-US" sz="2000" b="1" dirty="0">
                <a:solidFill>
                  <a:schemeClr val="bg1"/>
                </a:solidFill>
              </a:rPr>
              <a:t>Code for face detection</a:t>
            </a:r>
            <a:endParaRPr lang="en-IN" sz="2000" b="1" dirty="0">
              <a:solidFill>
                <a:schemeClr val="bg1"/>
              </a:solidFill>
            </a:endParaRPr>
          </a:p>
        </p:txBody>
      </p:sp>
      <p:sp>
        <p:nvSpPr>
          <p:cNvPr id="5" name="CustomShape 2">
            <a:extLst>
              <a:ext uri="{FF2B5EF4-FFF2-40B4-BE49-F238E27FC236}">
                <a16:creationId xmlns:a16="http://schemas.microsoft.com/office/drawing/2014/main" id="{B56BF6C0-B879-4A1B-B9AB-F1F938FED46F}"/>
              </a:ext>
            </a:extLst>
          </p:cNvPr>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6" name="CustomShape 3">
            <a:extLst>
              <a:ext uri="{FF2B5EF4-FFF2-40B4-BE49-F238E27FC236}">
                <a16:creationId xmlns:a16="http://schemas.microsoft.com/office/drawing/2014/main" id="{BE244BC4-0134-464F-A6DC-DDCC2491111C}"/>
              </a:ext>
            </a:extLst>
          </p:cNvPr>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24</a:t>
            </a:r>
            <a:endParaRPr lang="en-IN" sz="1800" b="0" strike="noStrike" spc="-1" dirty="0">
              <a:latin typeface="Arial"/>
            </a:endParaRPr>
          </a:p>
        </p:txBody>
      </p:sp>
    </p:spTree>
    <p:extLst>
      <p:ext uri="{BB962C8B-B14F-4D97-AF65-F5344CB8AC3E}">
        <p14:creationId xmlns:p14="http://schemas.microsoft.com/office/powerpoint/2010/main" val="173153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144000" y="16404"/>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endParaRPr lang="en-IN" sz="2800" b="0" strike="noStrike" spc="-1" dirty="0">
              <a:solidFill>
                <a:schemeClr val="bg1"/>
              </a:solidFill>
              <a:latin typeface="Arial"/>
            </a:endParaRPr>
          </a:p>
        </p:txBody>
      </p:sp>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10" name="TextBox 9">
            <a:extLst>
              <a:ext uri="{FF2B5EF4-FFF2-40B4-BE49-F238E27FC236}">
                <a16:creationId xmlns:a16="http://schemas.microsoft.com/office/drawing/2014/main" id="{F23FB4F3-9C4F-4B3B-AF7B-5D6100E7B210}"/>
              </a:ext>
            </a:extLst>
          </p:cNvPr>
          <p:cNvSpPr txBox="1"/>
          <p:nvPr/>
        </p:nvSpPr>
        <p:spPr>
          <a:xfrm>
            <a:off x="217345" y="951018"/>
            <a:ext cx="5114260" cy="6370975"/>
          </a:xfrm>
          <a:prstGeom prst="rect">
            <a:avLst/>
          </a:prstGeom>
          <a:noFill/>
        </p:spPr>
        <p:txBody>
          <a:bodyPr wrap="square">
            <a:spAutoFit/>
          </a:bodyPr>
          <a:lstStyle/>
          <a:p>
            <a:r>
              <a:rPr lang="en-IN" sz="1200" b="0" dirty="0">
                <a:effectLst/>
                <a:latin typeface="Consolas" panose="020B0609020204030204" pitchFamily="49" charset="0"/>
              </a:rPr>
              <a:t>import </a:t>
            </a:r>
            <a:r>
              <a:rPr lang="en-IN" sz="1200" b="0" u="sng" dirty="0">
                <a:effectLst/>
                <a:latin typeface="Consolas" panose="020B0609020204030204" pitchFamily="49" charset="0"/>
              </a:rPr>
              <a:t>pandas</a:t>
            </a:r>
            <a:r>
              <a:rPr lang="en-IN" sz="1200" b="0" dirty="0">
                <a:effectLst/>
                <a:latin typeface="Consolas" panose="020B0609020204030204" pitchFamily="49" charset="0"/>
              </a:rPr>
              <a:t> as </a:t>
            </a:r>
            <a:r>
              <a:rPr lang="en-IN" sz="1200" b="0" u="sng" dirty="0">
                <a:effectLst/>
                <a:latin typeface="Consolas" panose="020B0609020204030204" pitchFamily="49" charset="0"/>
              </a:rPr>
              <a:t>pd</a:t>
            </a:r>
            <a:endParaRPr lang="en-IN" sz="1200" b="0" dirty="0">
              <a:effectLst/>
              <a:latin typeface="Consolas" panose="020B0609020204030204" pitchFamily="49" charset="0"/>
            </a:endParaRPr>
          </a:p>
          <a:p>
            <a:r>
              <a:rPr lang="en-IN" sz="1200" b="0" dirty="0">
                <a:effectLst/>
                <a:latin typeface="Consolas" panose="020B0609020204030204" pitchFamily="49" charset="0"/>
              </a:rPr>
              <a:t>import </a:t>
            </a:r>
            <a:r>
              <a:rPr lang="en-IN" sz="1200" b="0" u="sng" dirty="0">
                <a:effectLst/>
                <a:latin typeface="Consolas" panose="020B0609020204030204" pitchFamily="49" charset="0"/>
              </a:rPr>
              <a:t>numpy</a:t>
            </a:r>
            <a:r>
              <a:rPr lang="en-IN" sz="1200" b="0" dirty="0">
                <a:effectLst/>
                <a:latin typeface="Consolas" panose="020B0609020204030204" pitchFamily="49" charset="0"/>
              </a:rPr>
              <a:t> as </a:t>
            </a:r>
            <a:r>
              <a:rPr lang="en-IN" sz="1200" b="0" u="sng" dirty="0">
                <a:effectLst/>
                <a:latin typeface="Consolas" panose="020B0609020204030204" pitchFamily="49" charset="0"/>
              </a:rPr>
              <a:t>np</a:t>
            </a:r>
            <a:endParaRPr lang="en-IN" sz="1200" b="0" dirty="0">
              <a:effectLst/>
              <a:latin typeface="Consolas" panose="020B0609020204030204" pitchFamily="49" charset="0"/>
            </a:endParaRP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models</a:t>
            </a:r>
            <a:r>
              <a:rPr lang="en-IN" sz="1200" b="0" dirty="0">
                <a:effectLst/>
                <a:latin typeface="Consolas" panose="020B0609020204030204" pitchFamily="49" charset="0"/>
              </a:rPr>
              <a:t> import </a:t>
            </a:r>
            <a:r>
              <a:rPr lang="en-IN" sz="1200" b="0" u="sng" dirty="0">
                <a:effectLst/>
                <a:latin typeface="Consolas" panose="020B0609020204030204" pitchFamily="49" charset="0"/>
              </a:rPr>
              <a:t>Sequential</a:t>
            </a:r>
            <a:endParaRPr lang="en-IN" sz="1200" b="0" dirty="0">
              <a:effectLst/>
              <a:latin typeface="Consolas" panose="020B0609020204030204" pitchFamily="49" charset="0"/>
            </a:endParaRP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layers</a:t>
            </a:r>
            <a:r>
              <a:rPr lang="en-IN" sz="1200" b="0" dirty="0">
                <a:effectLst/>
                <a:latin typeface="Consolas" panose="020B0609020204030204" pitchFamily="49" charset="0"/>
              </a:rPr>
              <a:t> import </a:t>
            </a:r>
            <a:r>
              <a:rPr lang="en-IN" sz="1200" b="0" u="sng" dirty="0">
                <a:effectLst/>
                <a:latin typeface="Consolas" panose="020B0609020204030204" pitchFamily="49" charset="0"/>
              </a:rPr>
              <a:t>Dense</a:t>
            </a:r>
            <a:r>
              <a:rPr lang="en-IN" sz="1200" b="0" dirty="0">
                <a:effectLst/>
                <a:latin typeface="Consolas" panose="020B0609020204030204" pitchFamily="49" charset="0"/>
              </a:rPr>
              <a:t>, </a:t>
            </a:r>
            <a:r>
              <a:rPr lang="en-IN" sz="1200" b="0" u="sng" dirty="0">
                <a:effectLst/>
                <a:latin typeface="Consolas" panose="020B0609020204030204" pitchFamily="49" charset="0"/>
              </a:rPr>
              <a:t>Dropout</a:t>
            </a:r>
            <a:r>
              <a:rPr lang="en-IN" sz="1200" b="0" dirty="0">
                <a:effectLst/>
                <a:latin typeface="Consolas" panose="020B0609020204030204" pitchFamily="49" charset="0"/>
              </a:rPr>
              <a:t>,</a:t>
            </a:r>
            <a:r>
              <a:rPr lang="en-IN" sz="1200" b="0" u="sng" dirty="0">
                <a:effectLst/>
                <a:latin typeface="Consolas" panose="020B0609020204030204" pitchFamily="49" charset="0"/>
              </a:rPr>
              <a:t>Flatten</a:t>
            </a:r>
            <a:endParaRPr lang="en-IN" sz="1200" b="0" dirty="0">
              <a:effectLst/>
              <a:latin typeface="Consolas" panose="020B0609020204030204" pitchFamily="49" charset="0"/>
            </a:endParaRP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layers</a:t>
            </a:r>
            <a:r>
              <a:rPr lang="en-IN" sz="1200" b="0" dirty="0">
                <a:effectLst/>
                <a:latin typeface="Consolas" panose="020B0609020204030204" pitchFamily="49" charset="0"/>
              </a:rPr>
              <a:t> import </a:t>
            </a:r>
            <a:r>
              <a:rPr lang="en-IN" sz="1200" b="0" u="sng" dirty="0">
                <a:effectLst/>
                <a:latin typeface="Consolas" panose="020B0609020204030204" pitchFamily="49" charset="0"/>
              </a:rPr>
              <a:t>Conv2D</a:t>
            </a:r>
            <a:r>
              <a:rPr lang="en-IN" sz="1200" b="0" dirty="0">
                <a:effectLst/>
                <a:latin typeface="Consolas" panose="020B0609020204030204" pitchFamily="49" charset="0"/>
              </a:rPr>
              <a:t>, </a:t>
            </a:r>
            <a:r>
              <a:rPr lang="en-IN" sz="1200" b="0" u="sng" dirty="0">
                <a:effectLst/>
                <a:latin typeface="Consolas" panose="020B0609020204030204" pitchFamily="49" charset="0"/>
              </a:rPr>
              <a:t>MaxPooling2D</a:t>
            </a:r>
            <a:endParaRPr lang="en-IN" sz="1200" b="0" dirty="0">
              <a:effectLst/>
              <a:latin typeface="Consolas" panose="020B0609020204030204" pitchFamily="49" charset="0"/>
            </a:endParaRP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losses</a:t>
            </a:r>
            <a:r>
              <a:rPr lang="en-IN" sz="1200" b="0" dirty="0">
                <a:effectLst/>
                <a:latin typeface="Consolas" panose="020B0609020204030204" pitchFamily="49" charset="0"/>
              </a:rPr>
              <a:t> import categorical_crossentropy</a:t>
            </a: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optimizers</a:t>
            </a:r>
            <a:r>
              <a:rPr lang="en-IN" sz="1200" b="0" dirty="0">
                <a:effectLst/>
                <a:latin typeface="Consolas" panose="020B0609020204030204" pitchFamily="49" charset="0"/>
              </a:rPr>
              <a:t> import </a:t>
            </a:r>
            <a:r>
              <a:rPr lang="en-IN" sz="1200" b="0" u="sng" dirty="0">
                <a:effectLst/>
                <a:latin typeface="Consolas" panose="020B0609020204030204" pitchFamily="49" charset="0"/>
              </a:rPr>
              <a:t>Adam</a:t>
            </a:r>
            <a:endParaRPr lang="en-IN" sz="1200" b="0" dirty="0">
              <a:effectLst/>
              <a:latin typeface="Consolas" panose="020B0609020204030204" pitchFamily="49" charset="0"/>
            </a:endParaRPr>
          </a:p>
          <a:p>
            <a:r>
              <a:rPr lang="en-IN" sz="1200" b="0" dirty="0">
                <a:effectLst/>
                <a:latin typeface="Consolas" panose="020B0609020204030204" pitchFamily="49" charset="0"/>
              </a:rPr>
              <a:t>from </a:t>
            </a:r>
            <a:r>
              <a:rPr lang="en-IN" sz="1200" b="0" u="sng" dirty="0">
                <a:effectLst/>
                <a:latin typeface="Consolas" panose="020B0609020204030204" pitchFamily="49" charset="0"/>
              </a:rPr>
              <a:t>keras</a:t>
            </a:r>
            <a:r>
              <a:rPr lang="en-IN" sz="1200" b="0" dirty="0">
                <a:effectLst/>
                <a:latin typeface="Consolas" panose="020B0609020204030204" pitchFamily="49" charset="0"/>
              </a:rPr>
              <a:t>.</a:t>
            </a:r>
            <a:r>
              <a:rPr lang="en-IN" sz="1200" b="0" u="sng" dirty="0">
                <a:effectLst/>
                <a:latin typeface="Consolas" panose="020B0609020204030204" pitchFamily="49" charset="0"/>
              </a:rPr>
              <a:t>utils</a:t>
            </a:r>
            <a:r>
              <a:rPr lang="en-IN" sz="1200" b="0" dirty="0">
                <a:effectLst/>
                <a:latin typeface="Consolas" panose="020B0609020204030204" pitchFamily="49" charset="0"/>
              </a:rPr>
              <a:t> import </a:t>
            </a:r>
            <a:r>
              <a:rPr lang="en-IN" sz="1200" b="0" u="sng" dirty="0">
                <a:effectLst/>
                <a:latin typeface="Consolas" panose="020B0609020204030204" pitchFamily="49" charset="0"/>
              </a:rPr>
              <a:t>np_utils</a:t>
            </a:r>
            <a:endParaRPr lang="en-IN" sz="1200" b="0" dirty="0">
              <a:effectLst/>
              <a:latin typeface="Consolas" panose="020B0609020204030204" pitchFamily="49" charset="0"/>
            </a:endParaRPr>
          </a:p>
          <a:p>
            <a:br>
              <a:rPr lang="en-IN" sz="1200" b="0" dirty="0">
                <a:effectLst/>
                <a:latin typeface="Consolas" panose="020B0609020204030204" pitchFamily="49" charset="0"/>
              </a:rPr>
            </a:br>
            <a:r>
              <a:rPr lang="en-IN" sz="1200" b="0" dirty="0">
                <a:effectLst/>
                <a:latin typeface="Consolas" panose="020B0609020204030204" pitchFamily="49" charset="0"/>
              </a:rPr>
              <a:t>df=</a:t>
            </a:r>
            <a:r>
              <a:rPr lang="en-IN" sz="1200" b="0" u="sng" dirty="0">
                <a:effectLst/>
                <a:latin typeface="Consolas" panose="020B0609020204030204" pitchFamily="49" charset="0"/>
              </a:rPr>
              <a:t>pd</a:t>
            </a:r>
            <a:r>
              <a:rPr lang="en-IN" sz="1200" b="0" dirty="0">
                <a:effectLst/>
                <a:latin typeface="Consolas" panose="020B0609020204030204" pitchFamily="49" charset="0"/>
              </a:rPr>
              <a:t>.read_csv('fer2013.csv')</a:t>
            </a:r>
          </a:p>
          <a:p>
            <a:br>
              <a:rPr lang="en-IN" sz="1200" b="0" dirty="0">
                <a:effectLst/>
                <a:latin typeface="Consolas" panose="020B0609020204030204" pitchFamily="49" charset="0"/>
              </a:rPr>
            </a:br>
            <a:br>
              <a:rPr lang="en-IN" sz="1200" b="0" dirty="0">
                <a:effectLst/>
                <a:latin typeface="Consolas" panose="020B0609020204030204" pitchFamily="49" charset="0"/>
              </a:rPr>
            </a:br>
            <a:r>
              <a:rPr lang="en-IN" sz="1200" b="0" dirty="0">
                <a:effectLst/>
                <a:latin typeface="Consolas" panose="020B0609020204030204" pitchFamily="49" charset="0"/>
              </a:rPr>
              <a:t># print(df.head())</a:t>
            </a:r>
          </a:p>
          <a:p>
            <a:r>
              <a:rPr lang="en-IN" sz="1200" b="0" dirty="0">
                <a:effectLst/>
                <a:latin typeface="Consolas" panose="020B0609020204030204" pitchFamily="49" charset="0"/>
              </a:rPr>
              <a:t>X_train,train_y,X_test,test_y=[],[],[],[]</a:t>
            </a:r>
          </a:p>
          <a:p>
            <a:br>
              <a:rPr lang="en-IN" sz="1200" b="0" dirty="0">
                <a:effectLst/>
                <a:latin typeface="Consolas" panose="020B0609020204030204" pitchFamily="49" charset="0"/>
              </a:rPr>
            </a:br>
            <a:r>
              <a:rPr lang="en-IN" sz="1200" b="0" dirty="0">
                <a:effectLst/>
                <a:latin typeface="Consolas" panose="020B0609020204030204" pitchFamily="49" charset="0"/>
              </a:rPr>
              <a:t>for index, row in df.iterrows():</a:t>
            </a:r>
          </a:p>
          <a:p>
            <a:r>
              <a:rPr lang="en-IN" sz="1200" b="0" dirty="0">
                <a:effectLst/>
                <a:latin typeface="Consolas" panose="020B0609020204030204" pitchFamily="49" charset="0"/>
              </a:rPr>
              <a:t>    val=row['pixels'].split(" ")</a:t>
            </a:r>
          </a:p>
          <a:p>
            <a:r>
              <a:rPr lang="en-IN" sz="1200" b="0" dirty="0">
                <a:effectLst/>
                <a:latin typeface="Consolas" panose="020B0609020204030204" pitchFamily="49" charset="0"/>
              </a:rPr>
              <a:t>    try:</a:t>
            </a:r>
          </a:p>
          <a:p>
            <a:r>
              <a:rPr lang="en-IN" sz="1200" b="0" dirty="0">
                <a:effectLst/>
                <a:latin typeface="Consolas" panose="020B0609020204030204" pitchFamily="49" charset="0"/>
              </a:rPr>
              <a:t>        if 'Training' in row['Usage']:</a:t>
            </a:r>
          </a:p>
          <a:p>
            <a:r>
              <a:rPr lang="en-IN" sz="1200" b="0" dirty="0">
                <a:effectLst/>
                <a:latin typeface="Consolas" panose="020B0609020204030204" pitchFamily="49" charset="0"/>
              </a:rPr>
              <a:t>           X_train.append(</a:t>
            </a:r>
            <a:r>
              <a:rPr lang="en-IN" sz="1200" b="0" u="sng" dirty="0">
                <a:effectLst/>
                <a:latin typeface="Consolas" panose="020B0609020204030204" pitchFamily="49" charset="0"/>
              </a:rPr>
              <a:t>np</a:t>
            </a:r>
            <a:r>
              <a:rPr lang="en-IN" sz="1200" b="0" dirty="0">
                <a:effectLst/>
                <a:latin typeface="Consolas" panose="020B0609020204030204" pitchFamily="49" charset="0"/>
              </a:rPr>
              <a:t>.array(val,'float32'))</a:t>
            </a:r>
          </a:p>
          <a:p>
            <a:r>
              <a:rPr lang="en-IN" sz="1200" b="0" dirty="0">
                <a:effectLst/>
                <a:latin typeface="Consolas" panose="020B0609020204030204" pitchFamily="49" charset="0"/>
              </a:rPr>
              <a:t>           train_y.append(row['emotion'])</a:t>
            </a:r>
          </a:p>
          <a:p>
            <a:r>
              <a:rPr lang="en-IN" sz="1200" b="0" dirty="0">
                <a:effectLst/>
                <a:latin typeface="Consolas" panose="020B0609020204030204" pitchFamily="49" charset="0"/>
              </a:rPr>
              <a:t>        elif 'PublicTest' in row['Usage']:</a:t>
            </a:r>
          </a:p>
          <a:p>
            <a:r>
              <a:rPr lang="en-IN" sz="1200" b="0" dirty="0">
                <a:effectLst/>
                <a:latin typeface="Consolas" panose="020B0609020204030204" pitchFamily="49" charset="0"/>
              </a:rPr>
              <a:t>           X_test.append(</a:t>
            </a:r>
            <a:r>
              <a:rPr lang="en-IN" sz="1200" b="0" u="sng" dirty="0">
                <a:effectLst/>
                <a:latin typeface="Consolas" panose="020B0609020204030204" pitchFamily="49" charset="0"/>
              </a:rPr>
              <a:t>np</a:t>
            </a:r>
            <a:r>
              <a:rPr lang="en-IN" sz="1200" b="0" dirty="0">
                <a:effectLst/>
                <a:latin typeface="Consolas" panose="020B0609020204030204" pitchFamily="49" charset="0"/>
              </a:rPr>
              <a:t>.array(val,'float32'))</a:t>
            </a:r>
          </a:p>
          <a:p>
            <a:r>
              <a:rPr lang="en-IN" sz="1200" b="0" dirty="0">
                <a:effectLst/>
                <a:latin typeface="Consolas" panose="020B0609020204030204" pitchFamily="49" charset="0"/>
              </a:rPr>
              <a:t>           test_y.append(row['emotion'])</a:t>
            </a:r>
          </a:p>
          <a:p>
            <a:r>
              <a:rPr lang="en-IN" sz="1200" b="0" dirty="0">
                <a:effectLst/>
                <a:latin typeface="Consolas" panose="020B0609020204030204" pitchFamily="49" charset="0"/>
              </a:rPr>
              <a:t>    except:</a:t>
            </a:r>
          </a:p>
          <a:p>
            <a:r>
              <a:rPr lang="en-IN" sz="1200" b="0" dirty="0">
                <a:effectLst/>
                <a:latin typeface="Consolas" panose="020B0609020204030204" pitchFamily="49" charset="0"/>
              </a:rPr>
              <a:t>        print(</a:t>
            </a:r>
            <a:r>
              <a:rPr lang="en-IN" sz="1200" b="0" i="1" dirty="0">
                <a:effectLst/>
                <a:latin typeface="Consolas" panose="020B0609020204030204" pitchFamily="49" charset="0"/>
              </a:rPr>
              <a:t>f</a:t>
            </a:r>
            <a:r>
              <a:rPr lang="en-IN" sz="1200" b="0" dirty="0">
                <a:effectLst/>
                <a:latin typeface="Consolas" panose="020B0609020204030204" pitchFamily="49" charset="0"/>
              </a:rPr>
              <a:t>"error occured at index :{index} and row:{row}”)</a:t>
            </a:r>
          </a:p>
          <a:p>
            <a:br>
              <a:rPr lang="en-IN" sz="1200" b="0" dirty="0">
                <a:effectLst/>
                <a:latin typeface="Consolas" panose="020B0609020204030204" pitchFamily="49" charset="0"/>
              </a:rPr>
            </a:br>
            <a:br>
              <a:rPr lang="en-IN" sz="1200" b="0" dirty="0">
                <a:effectLst/>
                <a:latin typeface="Consolas" panose="020B0609020204030204" pitchFamily="49" charset="0"/>
              </a:rPr>
            </a:br>
            <a:r>
              <a:rPr lang="en-IN" sz="1200" b="0" dirty="0">
                <a:effectLst/>
                <a:latin typeface="Consolas" panose="020B0609020204030204" pitchFamily="49" charset="0"/>
              </a:rPr>
              <a:t>num_features = 64</a:t>
            </a:r>
          </a:p>
          <a:p>
            <a:r>
              <a:rPr lang="en-IN" sz="1200" b="0" dirty="0">
                <a:effectLst/>
                <a:latin typeface="Consolas" panose="020B0609020204030204" pitchFamily="49" charset="0"/>
              </a:rPr>
              <a:t>num_labels = 7</a:t>
            </a:r>
          </a:p>
          <a:p>
            <a:r>
              <a:rPr lang="en-IN" sz="1200" b="0" dirty="0">
                <a:effectLst/>
                <a:latin typeface="Consolas" panose="020B0609020204030204" pitchFamily="49" charset="0"/>
              </a:rPr>
              <a:t>batch_size = 64</a:t>
            </a:r>
          </a:p>
          <a:p>
            <a:r>
              <a:rPr lang="en-IN" sz="1200" b="0" dirty="0">
                <a:effectLst/>
                <a:latin typeface="Consolas" panose="020B0609020204030204" pitchFamily="49" charset="0"/>
              </a:rPr>
              <a:t>epochs = 30</a:t>
            </a:r>
          </a:p>
          <a:p>
            <a:r>
              <a:rPr lang="en-IN" sz="1200" b="0" dirty="0">
                <a:effectLst/>
                <a:latin typeface="Consolas" panose="020B0609020204030204" pitchFamily="49" charset="0"/>
              </a:rPr>
              <a:t>width, height = 48, 48</a:t>
            </a:r>
            <a:endParaRPr lang="en-IN" sz="1400" b="0" dirty="0">
              <a:effectLst/>
              <a:latin typeface="Consolas" panose="020B0609020204030204" pitchFamily="49" charset="0"/>
            </a:endParaRPr>
          </a:p>
        </p:txBody>
      </p:sp>
      <p:sp>
        <p:nvSpPr>
          <p:cNvPr id="6" name="CustomShape 3">
            <a:extLst>
              <a:ext uri="{FF2B5EF4-FFF2-40B4-BE49-F238E27FC236}">
                <a16:creationId xmlns:a16="http://schemas.microsoft.com/office/drawing/2014/main" id="{04EADF57-2A56-4159-AB2B-9184B5203E13}"/>
              </a:ext>
            </a:extLst>
          </p:cNvPr>
          <p:cNvSpPr/>
          <p:nvPr/>
        </p:nvSpPr>
        <p:spPr>
          <a:xfrm>
            <a:off x="7449572" y="6897666"/>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25</a:t>
            </a:r>
            <a:endParaRPr lang="en-IN" sz="1800" b="0" strike="noStrike" spc="-1" dirty="0">
              <a:latin typeface="Arial"/>
            </a:endParaRPr>
          </a:p>
        </p:txBody>
      </p:sp>
    </p:spTree>
    <p:extLst>
      <p:ext uri="{BB962C8B-B14F-4D97-AF65-F5344CB8AC3E}">
        <p14:creationId xmlns:p14="http://schemas.microsoft.com/office/powerpoint/2010/main" val="42525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7" name="TextBox 6">
            <a:extLst>
              <a:ext uri="{FF2B5EF4-FFF2-40B4-BE49-F238E27FC236}">
                <a16:creationId xmlns:a16="http://schemas.microsoft.com/office/drawing/2014/main" id="{FA86ACFC-3F98-4427-B590-BE0AD8A8340F}"/>
              </a:ext>
            </a:extLst>
          </p:cNvPr>
          <p:cNvSpPr txBox="1"/>
          <p:nvPr/>
        </p:nvSpPr>
        <p:spPr>
          <a:xfrm>
            <a:off x="217345" y="1431040"/>
            <a:ext cx="8448190" cy="6001643"/>
          </a:xfrm>
          <a:prstGeom prst="rect">
            <a:avLst/>
          </a:prstGeom>
          <a:noFill/>
        </p:spPr>
        <p:txBody>
          <a:bodyPr wrap="square">
            <a:spAutoFit/>
          </a:bodyPr>
          <a:lstStyle/>
          <a:p>
            <a:r>
              <a:rPr lang="en-IN" sz="1600" b="0" dirty="0">
                <a:effectLst/>
                <a:latin typeface="Consolas" panose="020B0609020204030204" pitchFamily="49" charset="0"/>
              </a:rPr>
              <a:t>X_train = </a:t>
            </a:r>
            <a:r>
              <a:rPr lang="en-IN" sz="1600" b="0" u="sng" dirty="0">
                <a:effectLst/>
                <a:latin typeface="Consolas" panose="020B0609020204030204" pitchFamily="49" charset="0"/>
              </a:rPr>
              <a:t>np</a:t>
            </a:r>
            <a:r>
              <a:rPr lang="en-IN" sz="1600" b="0" dirty="0">
                <a:effectLst/>
                <a:latin typeface="Consolas" panose="020B0609020204030204" pitchFamily="49" charset="0"/>
              </a:rPr>
              <a:t>.array(X_train,'float32')</a:t>
            </a:r>
          </a:p>
          <a:p>
            <a:r>
              <a:rPr lang="en-IN" sz="1600" b="0" dirty="0">
                <a:effectLst/>
                <a:latin typeface="Consolas" panose="020B0609020204030204" pitchFamily="49" charset="0"/>
              </a:rPr>
              <a:t>train_y = </a:t>
            </a:r>
            <a:r>
              <a:rPr lang="en-IN" sz="1600" b="0" u="sng" dirty="0">
                <a:effectLst/>
                <a:latin typeface="Consolas" panose="020B0609020204030204" pitchFamily="49" charset="0"/>
              </a:rPr>
              <a:t>np</a:t>
            </a:r>
            <a:r>
              <a:rPr lang="en-IN" sz="1600" b="0" dirty="0">
                <a:effectLst/>
                <a:latin typeface="Consolas" panose="020B0609020204030204" pitchFamily="49" charset="0"/>
              </a:rPr>
              <a:t>.array(train_y,'float32')</a:t>
            </a:r>
          </a:p>
          <a:p>
            <a:r>
              <a:rPr lang="en-IN" sz="1600" b="0" dirty="0">
                <a:effectLst/>
                <a:latin typeface="Consolas" panose="020B0609020204030204" pitchFamily="49" charset="0"/>
              </a:rPr>
              <a:t>X_test = </a:t>
            </a:r>
            <a:r>
              <a:rPr lang="en-IN" sz="1600" b="0" u="sng" dirty="0">
                <a:effectLst/>
                <a:latin typeface="Consolas" panose="020B0609020204030204" pitchFamily="49" charset="0"/>
              </a:rPr>
              <a:t>np</a:t>
            </a:r>
            <a:r>
              <a:rPr lang="en-IN" sz="1600" b="0" dirty="0">
                <a:effectLst/>
                <a:latin typeface="Consolas" panose="020B0609020204030204" pitchFamily="49" charset="0"/>
              </a:rPr>
              <a:t>.array(X_test,'float32')</a:t>
            </a:r>
          </a:p>
          <a:p>
            <a:r>
              <a:rPr lang="en-IN" sz="1600" b="0" dirty="0">
                <a:effectLst/>
                <a:latin typeface="Consolas" panose="020B0609020204030204" pitchFamily="49" charset="0"/>
              </a:rPr>
              <a:t>test_y = </a:t>
            </a:r>
            <a:r>
              <a:rPr lang="en-IN" sz="1600" b="0" u="sng" dirty="0">
                <a:effectLst/>
                <a:latin typeface="Consolas" panose="020B0609020204030204" pitchFamily="49" charset="0"/>
              </a:rPr>
              <a:t>np</a:t>
            </a:r>
            <a:r>
              <a:rPr lang="en-IN" sz="1600" b="0" dirty="0">
                <a:effectLst/>
                <a:latin typeface="Consolas" panose="020B0609020204030204" pitchFamily="49" charset="0"/>
              </a:rPr>
              <a:t>.array(test_y,'float32')</a:t>
            </a:r>
          </a:p>
          <a:p>
            <a:br>
              <a:rPr lang="en-IN" sz="1600" b="0" dirty="0">
                <a:effectLst/>
                <a:latin typeface="Consolas" panose="020B0609020204030204" pitchFamily="49" charset="0"/>
              </a:rPr>
            </a:br>
            <a:r>
              <a:rPr lang="en-IN" sz="1600" b="0" dirty="0">
                <a:effectLst/>
                <a:latin typeface="Consolas" panose="020B0609020204030204" pitchFamily="49" charset="0"/>
              </a:rPr>
              <a:t>train_y=</a:t>
            </a:r>
            <a:r>
              <a:rPr lang="en-IN" sz="1600" b="0" u="sng" dirty="0">
                <a:effectLst/>
                <a:latin typeface="Consolas" panose="020B0609020204030204" pitchFamily="49" charset="0"/>
              </a:rPr>
              <a:t>np_utils</a:t>
            </a:r>
            <a:r>
              <a:rPr lang="en-IN" sz="1600" b="0" dirty="0">
                <a:effectLst/>
                <a:latin typeface="Consolas" panose="020B0609020204030204" pitchFamily="49" charset="0"/>
              </a:rPr>
              <a:t>.to_categorical(train_y, </a:t>
            </a:r>
            <a:r>
              <a:rPr lang="en-IN" sz="1600" b="0" i="1" dirty="0">
                <a:effectLst/>
                <a:latin typeface="Consolas" panose="020B0609020204030204" pitchFamily="49" charset="0"/>
              </a:rPr>
              <a:t>num_classes</a:t>
            </a:r>
            <a:r>
              <a:rPr lang="en-IN" sz="1600" b="0" dirty="0">
                <a:effectLst/>
                <a:latin typeface="Consolas" panose="020B0609020204030204" pitchFamily="49" charset="0"/>
              </a:rPr>
              <a:t>=num_labels)</a:t>
            </a:r>
          </a:p>
          <a:p>
            <a:r>
              <a:rPr lang="en-IN" sz="1600" b="0" dirty="0">
                <a:effectLst/>
                <a:latin typeface="Consolas" panose="020B0609020204030204" pitchFamily="49" charset="0"/>
              </a:rPr>
              <a:t>test_y=</a:t>
            </a:r>
            <a:r>
              <a:rPr lang="en-IN" sz="1600" b="0" u="sng" dirty="0">
                <a:effectLst/>
                <a:latin typeface="Consolas" panose="020B0609020204030204" pitchFamily="49" charset="0"/>
              </a:rPr>
              <a:t>np_utils</a:t>
            </a:r>
            <a:r>
              <a:rPr lang="en-IN" sz="1600" b="0" dirty="0">
                <a:effectLst/>
                <a:latin typeface="Consolas" panose="020B0609020204030204" pitchFamily="49" charset="0"/>
              </a:rPr>
              <a:t>.to_categorical(test_y, </a:t>
            </a:r>
            <a:r>
              <a:rPr lang="en-IN" sz="1600" b="0" i="1" dirty="0">
                <a:effectLst/>
                <a:latin typeface="Consolas" panose="020B0609020204030204" pitchFamily="49" charset="0"/>
              </a:rPr>
              <a:t>num_classes</a:t>
            </a:r>
            <a:r>
              <a:rPr lang="en-IN" sz="1600" b="0" dirty="0">
                <a:effectLst/>
                <a:latin typeface="Consolas" panose="020B0609020204030204" pitchFamily="49" charset="0"/>
              </a:rPr>
              <a:t>=num_labels)</a:t>
            </a:r>
          </a:p>
          <a:p>
            <a:br>
              <a:rPr lang="en-IN" sz="1600" b="0" dirty="0">
                <a:effectLst/>
                <a:latin typeface="Consolas" panose="020B0609020204030204" pitchFamily="49" charset="0"/>
              </a:rPr>
            </a:br>
            <a:r>
              <a:rPr lang="en-IN" sz="1600" b="0" dirty="0">
                <a:effectLst/>
                <a:latin typeface="Consolas" panose="020B0609020204030204" pitchFamily="49" charset="0"/>
              </a:rPr>
              <a:t>#cannot produce</a:t>
            </a:r>
          </a:p>
          <a:p>
            <a:r>
              <a:rPr lang="en-IN" sz="1600" b="0" dirty="0">
                <a:effectLst/>
                <a:latin typeface="Consolas" panose="020B0609020204030204" pitchFamily="49" charset="0"/>
              </a:rPr>
              <a:t>#normalizing data between oand 1</a:t>
            </a:r>
          </a:p>
          <a:p>
            <a:r>
              <a:rPr lang="en-IN" sz="1600" b="0" dirty="0">
                <a:effectLst/>
                <a:latin typeface="Consolas" panose="020B0609020204030204" pitchFamily="49" charset="0"/>
              </a:rPr>
              <a:t>X_train -= </a:t>
            </a:r>
            <a:r>
              <a:rPr lang="en-IN" sz="1600" b="0" u="sng" dirty="0">
                <a:effectLst/>
                <a:latin typeface="Consolas" panose="020B0609020204030204" pitchFamily="49" charset="0"/>
              </a:rPr>
              <a:t>np</a:t>
            </a:r>
            <a:r>
              <a:rPr lang="en-IN" sz="1600" b="0" dirty="0">
                <a:effectLst/>
                <a:latin typeface="Consolas" panose="020B0609020204030204" pitchFamily="49" charset="0"/>
              </a:rPr>
              <a:t>.mean(X_train, </a:t>
            </a:r>
            <a:r>
              <a:rPr lang="en-IN" sz="1600" b="0" i="1" dirty="0">
                <a:effectLst/>
                <a:latin typeface="Consolas" panose="020B0609020204030204" pitchFamily="49" charset="0"/>
              </a:rPr>
              <a:t>axis</a:t>
            </a:r>
            <a:r>
              <a:rPr lang="en-IN" sz="1600" b="0" dirty="0">
                <a:effectLst/>
                <a:latin typeface="Consolas" panose="020B0609020204030204" pitchFamily="49" charset="0"/>
              </a:rPr>
              <a:t>=0)</a:t>
            </a:r>
          </a:p>
          <a:p>
            <a:r>
              <a:rPr lang="en-IN" sz="1600" b="0" dirty="0">
                <a:effectLst/>
                <a:latin typeface="Consolas" panose="020B0609020204030204" pitchFamily="49" charset="0"/>
              </a:rPr>
              <a:t>X_train /= </a:t>
            </a:r>
            <a:r>
              <a:rPr lang="en-IN" sz="1600" b="0" u="sng" dirty="0">
                <a:effectLst/>
                <a:latin typeface="Consolas" panose="020B0609020204030204" pitchFamily="49" charset="0"/>
              </a:rPr>
              <a:t>np</a:t>
            </a:r>
            <a:r>
              <a:rPr lang="en-IN" sz="1600" b="0" dirty="0">
                <a:effectLst/>
                <a:latin typeface="Consolas" panose="020B0609020204030204" pitchFamily="49" charset="0"/>
              </a:rPr>
              <a:t>.std(X_train, </a:t>
            </a:r>
            <a:r>
              <a:rPr lang="en-IN" sz="1600" b="0" i="1" dirty="0">
                <a:effectLst/>
                <a:latin typeface="Consolas" panose="020B0609020204030204" pitchFamily="49" charset="0"/>
              </a:rPr>
              <a:t>axis</a:t>
            </a:r>
            <a:r>
              <a:rPr lang="en-IN" sz="1600" b="0" dirty="0">
                <a:effectLst/>
                <a:latin typeface="Consolas" panose="020B0609020204030204" pitchFamily="49" charset="0"/>
              </a:rPr>
              <a:t>=0)</a:t>
            </a:r>
          </a:p>
          <a:p>
            <a:br>
              <a:rPr lang="en-IN" sz="1600" b="0" dirty="0">
                <a:effectLst/>
                <a:latin typeface="Consolas" panose="020B0609020204030204" pitchFamily="49" charset="0"/>
              </a:rPr>
            </a:br>
            <a:r>
              <a:rPr lang="en-IN" sz="1600" b="0" dirty="0">
                <a:effectLst/>
                <a:latin typeface="Consolas" panose="020B0609020204030204" pitchFamily="49" charset="0"/>
              </a:rPr>
              <a:t>X_test -= </a:t>
            </a:r>
            <a:r>
              <a:rPr lang="en-IN" sz="1600" b="0" u="sng" dirty="0">
                <a:effectLst/>
                <a:latin typeface="Consolas" panose="020B0609020204030204" pitchFamily="49" charset="0"/>
              </a:rPr>
              <a:t>np</a:t>
            </a:r>
            <a:r>
              <a:rPr lang="en-IN" sz="1600" b="0" dirty="0">
                <a:effectLst/>
                <a:latin typeface="Consolas" panose="020B0609020204030204" pitchFamily="49" charset="0"/>
              </a:rPr>
              <a:t>.mean(X_test, </a:t>
            </a:r>
            <a:r>
              <a:rPr lang="en-IN" sz="1600" b="0" i="1" dirty="0">
                <a:effectLst/>
                <a:latin typeface="Consolas" panose="020B0609020204030204" pitchFamily="49" charset="0"/>
              </a:rPr>
              <a:t>axis</a:t>
            </a:r>
            <a:r>
              <a:rPr lang="en-IN" sz="1600" b="0" dirty="0">
                <a:effectLst/>
                <a:latin typeface="Consolas" panose="020B0609020204030204" pitchFamily="49" charset="0"/>
              </a:rPr>
              <a:t>=0)</a:t>
            </a:r>
          </a:p>
          <a:p>
            <a:r>
              <a:rPr lang="en-IN" sz="1600" b="0" dirty="0">
                <a:effectLst/>
                <a:latin typeface="Consolas" panose="020B0609020204030204" pitchFamily="49" charset="0"/>
              </a:rPr>
              <a:t>X_test /= </a:t>
            </a:r>
            <a:r>
              <a:rPr lang="en-IN" sz="1600" b="0" u="sng" dirty="0">
                <a:effectLst/>
                <a:latin typeface="Consolas" panose="020B0609020204030204" pitchFamily="49" charset="0"/>
              </a:rPr>
              <a:t>np</a:t>
            </a:r>
            <a:r>
              <a:rPr lang="en-IN" sz="1600" b="0" dirty="0">
                <a:effectLst/>
                <a:latin typeface="Consolas" panose="020B0609020204030204" pitchFamily="49" charset="0"/>
              </a:rPr>
              <a:t>.std(X_test, </a:t>
            </a:r>
            <a:r>
              <a:rPr lang="en-IN" sz="1600" b="0" i="1" dirty="0">
                <a:effectLst/>
                <a:latin typeface="Consolas" panose="020B0609020204030204" pitchFamily="49" charset="0"/>
              </a:rPr>
              <a:t>axis</a:t>
            </a:r>
            <a:r>
              <a:rPr lang="en-IN" sz="1600" b="0" dirty="0">
                <a:effectLst/>
                <a:latin typeface="Consolas" panose="020B0609020204030204" pitchFamily="49" charset="0"/>
              </a:rPr>
              <a:t>=0)</a:t>
            </a:r>
          </a:p>
          <a:p>
            <a:br>
              <a:rPr lang="en-IN" sz="1600" b="0" dirty="0">
                <a:effectLst/>
                <a:latin typeface="Consolas" panose="020B0609020204030204" pitchFamily="49" charset="0"/>
              </a:rPr>
            </a:br>
            <a:r>
              <a:rPr lang="en-IN" sz="1600" b="0" dirty="0">
                <a:effectLst/>
                <a:latin typeface="Consolas" panose="020B0609020204030204" pitchFamily="49" charset="0"/>
              </a:rPr>
              <a:t>X_train = X_train.reshape(X_train.shape[0], 48, 48, 1)</a:t>
            </a:r>
          </a:p>
          <a:p>
            <a:br>
              <a:rPr lang="en-IN" sz="1600" b="0" dirty="0">
                <a:effectLst/>
                <a:latin typeface="Consolas" panose="020B0609020204030204" pitchFamily="49" charset="0"/>
              </a:rPr>
            </a:br>
            <a:r>
              <a:rPr lang="en-IN" sz="1600" b="0" dirty="0">
                <a:effectLst/>
                <a:latin typeface="Consolas" panose="020B0609020204030204" pitchFamily="49" charset="0"/>
              </a:rPr>
              <a:t>X_test = X_test.reshape(X_test.shape[0], 48, 48, 1)</a:t>
            </a:r>
          </a:p>
          <a:p>
            <a:br>
              <a:rPr lang="en-IN" sz="1600" b="0" dirty="0">
                <a:effectLst/>
                <a:latin typeface="Consolas" panose="020B0609020204030204" pitchFamily="49" charset="0"/>
              </a:rPr>
            </a:br>
            <a:r>
              <a:rPr lang="en-IN" sz="1600" b="0" dirty="0">
                <a:effectLst/>
                <a:latin typeface="Consolas" panose="020B0609020204030204" pitchFamily="49" charset="0"/>
              </a:rPr>
              <a:t>model = </a:t>
            </a:r>
            <a:r>
              <a:rPr lang="en-IN" sz="1600" b="0" u="sng" dirty="0">
                <a:effectLst/>
                <a:latin typeface="Consolas" panose="020B0609020204030204" pitchFamily="49" charset="0"/>
              </a:rPr>
              <a:t>Sequential</a:t>
            </a:r>
            <a:r>
              <a:rPr lang="en-IN" sz="1600" b="0" dirty="0">
                <a:effectLst/>
                <a:latin typeface="Consolas" panose="020B0609020204030204" pitchFamily="49" charset="0"/>
              </a:rPr>
              <a:t>()</a:t>
            </a:r>
            <a:br>
              <a:rPr lang="en-IN" sz="1600" b="0" dirty="0">
                <a:effectLst/>
                <a:latin typeface="Consolas" panose="020B0609020204030204" pitchFamily="49" charset="0"/>
              </a:rPr>
            </a:br>
            <a:r>
              <a:rPr lang="en-IN" sz="1600" b="0" dirty="0">
                <a:effectLst/>
                <a:latin typeface="Consolas" panose="020B0609020204030204" pitchFamily="49" charset="0"/>
              </a:rPr>
              <a:t>model.add(</a:t>
            </a:r>
            <a:r>
              <a:rPr lang="en-IN" sz="1600" b="0" u="sng" dirty="0">
                <a:effectLst/>
                <a:latin typeface="Consolas" panose="020B0609020204030204" pitchFamily="49" charset="0"/>
              </a:rPr>
              <a:t>Conv2D</a:t>
            </a:r>
            <a:r>
              <a:rPr lang="en-IN" sz="1600" b="0" dirty="0">
                <a:effectLst/>
                <a:latin typeface="Consolas" panose="020B0609020204030204" pitchFamily="49" charset="0"/>
              </a:rPr>
              <a:t>(64, </a:t>
            </a:r>
            <a:r>
              <a:rPr lang="en-IN" sz="1600" b="0" i="1" dirty="0">
                <a:effectLst/>
                <a:latin typeface="Consolas" panose="020B0609020204030204" pitchFamily="49" charset="0"/>
              </a:rPr>
              <a:t>kernel_size</a:t>
            </a:r>
            <a:r>
              <a:rPr lang="en-IN" sz="1600" b="0" dirty="0">
                <a:effectLst/>
                <a:latin typeface="Consolas" panose="020B0609020204030204" pitchFamily="49" charset="0"/>
              </a:rPr>
              <a:t>=(3, 3), </a:t>
            </a:r>
            <a:r>
              <a:rPr lang="en-IN" sz="1600" b="0" i="1" dirty="0">
                <a:effectLst/>
                <a:latin typeface="Consolas" panose="020B0609020204030204" pitchFamily="49" charset="0"/>
              </a:rPr>
              <a:t>activation</a:t>
            </a:r>
            <a:r>
              <a:rPr lang="en-IN" sz="1600" b="0" dirty="0">
                <a:effectLst/>
                <a:latin typeface="Consolas" panose="020B0609020204030204" pitchFamily="49" charset="0"/>
              </a:rPr>
              <a:t>='relu', </a:t>
            </a:r>
            <a:r>
              <a:rPr lang="en-IN" sz="1600" b="0" i="1" dirty="0">
                <a:effectLst/>
                <a:latin typeface="Consolas" panose="020B0609020204030204" pitchFamily="49" charset="0"/>
              </a:rPr>
              <a:t>input_shape</a:t>
            </a:r>
            <a:r>
              <a:rPr lang="en-IN" sz="1600" b="0" dirty="0">
                <a:effectLst/>
                <a:latin typeface="Consolas" panose="020B0609020204030204" pitchFamily="49" charset="0"/>
              </a:rPr>
              <a:t>=(X_train.shape[1:])))</a:t>
            </a:r>
          </a:p>
          <a:p>
            <a:endParaRPr lang="en-IN" sz="1600" b="0" dirty="0">
              <a:effectLst/>
              <a:latin typeface="Consolas" panose="020B0609020204030204" pitchFamily="49" charset="0"/>
            </a:endParaRPr>
          </a:p>
        </p:txBody>
      </p:sp>
      <p:sp>
        <p:nvSpPr>
          <p:cNvPr id="8" name="CustomShape 2">
            <a:extLst>
              <a:ext uri="{FF2B5EF4-FFF2-40B4-BE49-F238E27FC236}">
                <a16:creationId xmlns:a16="http://schemas.microsoft.com/office/drawing/2014/main" id="{24FB5047-16B4-420B-9574-47A8BF672C48}"/>
              </a:ext>
            </a:extLst>
          </p:cNvPr>
          <p:cNvSpPr/>
          <p:nvPr/>
        </p:nvSpPr>
        <p:spPr>
          <a:xfrm>
            <a:off x="144000" y="16404"/>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endParaRPr lang="en-IN" sz="2800" b="0" strike="noStrike" spc="-1" dirty="0">
              <a:solidFill>
                <a:schemeClr val="bg1"/>
              </a:solidFill>
              <a:latin typeface="Arial"/>
            </a:endParaRPr>
          </a:p>
        </p:txBody>
      </p:sp>
      <p:sp>
        <p:nvSpPr>
          <p:cNvPr id="6" name="TextBox 5">
            <a:extLst>
              <a:ext uri="{FF2B5EF4-FFF2-40B4-BE49-F238E27FC236}">
                <a16:creationId xmlns:a16="http://schemas.microsoft.com/office/drawing/2014/main" id="{231A5956-2651-4257-8905-E6D91C61350E}"/>
              </a:ext>
            </a:extLst>
          </p:cNvPr>
          <p:cNvSpPr txBox="1"/>
          <p:nvPr/>
        </p:nvSpPr>
        <p:spPr>
          <a:xfrm>
            <a:off x="4335657" y="186434"/>
            <a:ext cx="3040911" cy="523220"/>
          </a:xfrm>
          <a:prstGeom prst="rect">
            <a:avLst/>
          </a:prstGeom>
          <a:noFill/>
        </p:spPr>
        <p:txBody>
          <a:bodyPr wrap="square" rtlCol="0">
            <a:spAutoFit/>
          </a:bodyPr>
          <a:lstStyle/>
          <a:p>
            <a:r>
              <a:rPr lang="en-US" sz="2800" b="1" dirty="0">
                <a:solidFill>
                  <a:schemeClr val="bg1"/>
                </a:solidFill>
              </a:rPr>
              <a:t>Conti..</a:t>
            </a:r>
            <a:endParaRPr lang="en-IN" b="1" dirty="0">
              <a:solidFill>
                <a:schemeClr val="bg1"/>
              </a:solidFill>
            </a:endParaRPr>
          </a:p>
        </p:txBody>
      </p:sp>
      <p:sp>
        <p:nvSpPr>
          <p:cNvPr id="9" name="CustomShape 3">
            <a:extLst>
              <a:ext uri="{FF2B5EF4-FFF2-40B4-BE49-F238E27FC236}">
                <a16:creationId xmlns:a16="http://schemas.microsoft.com/office/drawing/2014/main" id="{1A1E9D8C-0F59-4F27-BCE8-BA5AA9285E29}"/>
              </a:ext>
            </a:extLst>
          </p:cNvPr>
          <p:cNvSpPr/>
          <p:nvPr/>
        </p:nvSpPr>
        <p:spPr>
          <a:xfrm>
            <a:off x="7476281" y="6988849"/>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26</a:t>
            </a:r>
            <a:endParaRPr lang="en-IN" sz="1800" b="0" strike="noStrike" spc="-1" dirty="0">
              <a:latin typeface="Arial"/>
            </a:endParaRPr>
          </a:p>
        </p:txBody>
      </p:sp>
    </p:spTree>
    <p:extLst>
      <p:ext uri="{BB962C8B-B14F-4D97-AF65-F5344CB8AC3E}">
        <p14:creationId xmlns:p14="http://schemas.microsoft.com/office/powerpoint/2010/main" val="2599229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6" name="TextBox 5">
            <a:extLst>
              <a:ext uri="{FF2B5EF4-FFF2-40B4-BE49-F238E27FC236}">
                <a16:creationId xmlns:a16="http://schemas.microsoft.com/office/drawing/2014/main" id="{7DCD34D7-EFF7-4898-BE8B-377E13FFC17F}"/>
              </a:ext>
            </a:extLst>
          </p:cNvPr>
          <p:cNvSpPr txBox="1"/>
          <p:nvPr/>
        </p:nvSpPr>
        <p:spPr>
          <a:xfrm>
            <a:off x="15949" y="632710"/>
            <a:ext cx="9781953" cy="7848302"/>
          </a:xfrm>
          <a:prstGeom prst="rect">
            <a:avLst/>
          </a:prstGeom>
          <a:noFill/>
        </p:spPr>
        <p:txBody>
          <a:bodyPr wrap="square">
            <a:spAutoFit/>
          </a:bodyPr>
          <a:lstStyle/>
          <a:p>
            <a:r>
              <a:rPr lang="en-IN" b="0" dirty="0">
                <a:effectLst/>
                <a:latin typeface="Consolas" panose="020B0609020204030204" pitchFamily="49" charset="0"/>
              </a:rPr>
              <a:t>model.add(</a:t>
            </a:r>
            <a:r>
              <a:rPr lang="en-IN" b="0" u="sng" dirty="0">
                <a:effectLst/>
                <a:latin typeface="Consolas" panose="020B0609020204030204" pitchFamily="49" charset="0"/>
              </a:rPr>
              <a:t>Conv2D</a:t>
            </a:r>
            <a:r>
              <a:rPr lang="en-IN" b="0" dirty="0">
                <a:effectLst/>
                <a:latin typeface="Consolas" panose="020B0609020204030204" pitchFamily="49" charset="0"/>
              </a:rPr>
              <a:t>(64,</a:t>
            </a:r>
            <a:r>
              <a:rPr lang="en-IN" b="0" i="1" dirty="0">
                <a:effectLst/>
                <a:latin typeface="Consolas" panose="020B0609020204030204" pitchFamily="49" charset="0"/>
              </a:rPr>
              <a:t>kernel_size</a:t>
            </a:r>
            <a:r>
              <a:rPr lang="en-IN" b="0" dirty="0">
                <a:effectLst/>
                <a:latin typeface="Consolas" panose="020B0609020204030204" pitchFamily="49" charset="0"/>
              </a:rPr>
              <a:t>= (3, 3),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 model.add(BatchNormalization())</a:t>
            </a:r>
          </a:p>
          <a:p>
            <a:r>
              <a:rPr lang="en-IN" b="0" dirty="0">
                <a:effectLst/>
                <a:latin typeface="Consolas" panose="020B0609020204030204" pitchFamily="49" charset="0"/>
              </a:rPr>
              <a:t>model.add(</a:t>
            </a:r>
            <a:r>
              <a:rPr lang="en-IN" b="0" u="sng" dirty="0">
                <a:effectLst/>
                <a:latin typeface="Consolas" panose="020B0609020204030204" pitchFamily="49" charset="0"/>
              </a:rPr>
              <a:t>MaxPooling2D</a:t>
            </a:r>
            <a:r>
              <a:rPr lang="en-IN" b="0" dirty="0">
                <a:effectLst/>
                <a:latin typeface="Consolas" panose="020B0609020204030204" pitchFamily="49" charset="0"/>
              </a:rPr>
              <a:t>(</a:t>
            </a:r>
            <a:r>
              <a:rPr lang="en-IN" b="0" i="1" dirty="0">
                <a:effectLst/>
                <a:latin typeface="Consolas" panose="020B0609020204030204" pitchFamily="49" charset="0"/>
              </a:rPr>
              <a:t>pool_size</a:t>
            </a:r>
            <a:r>
              <a:rPr lang="en-IN" b="0" dirty="0">
                <a:effectLst/>
                <a:latin typeface="Consolas" panose="020B0609020204030204" pitchFamily="49" charset="0"/>
              </a:rPr>
              <a:t>=(2,2), </a:t>
            </a:r>
            <a:r>
              <a:rPr lang="en-IN" b="0" i="1" dirty="0">
                <a:effectLst/>
                <a:latin typeface="Consolas" panose="020B0609020204030204" pitchFamily="49" charset="0"/>
              </a:rPr>
              <a:t>strides</a:t>
            </a:r>
            <a:r>
              <a:rPr lang="en-IN" b="0" dirty="0">
                <a:effectLst/>
                <a:latin typeface="Consolas" panose="020B0609020204030204" pitchFamily="49" charset="0"/>
              </a:rPr>
              <a:t>=(2, 2)))</a:t>
            </a:r>
          </a:p>
          <a:p>
            <a:r>
              <a:rPr lang="en-IN" b="0" dirty="0">
                <a:effectLst/>
                <a:latin typeface="Consolas" panose="020B0609020204030204" pitchFamily="49" charset="0"/>
              </a:rPr>
              <a:t>model.add(</a:t>
            </a:r>
            <a:r>
              <a:rPr lang="en-IN" b="0" u="sng" dirty="0">
                <a:effectLst/>
                <a:latin typeface="Consolas" panose="020B0609020204030204" pitchFamily="49" charset="0"/>
              </a:rPr>
              <a:t>Dropout</a:t>
            </a:r>
            <a:r>
              <a:rPr lang="en-IN" b="0" dirty="0">
                <a:effectLst/>
                <a:latin typeface="Consolas" panose="020B0609020204030204" pitchFamily="49" charset="0"/>
              </a:rPr>
              <a:t>(0.5))</a:t>
            </a:r>
          </a:p>
          <a:p>
            <a:br>
              <a:rPr lang="en-IN" b="0" dirty="0">
                <a:effectLst/>
                <a:latin typeface="Consolas" panose="020B0609020204030204" pitchFamily="49" charset="0"/>
              </a:rPr>
            </a:br>
            <a:r>
              <a:rPr lang="en-IN" b="0" dirty="0">
                <a:effectLst/>
                <a:latin typeface="Consolas" panose="020B0609020204030204" pitchFamily="49" charset="0"/>
              </a:rPr>
              <a:t>#2nd convolution layer</a:t>
            </a:r>
          </a:p>
          <a:p>
            <a:r>
              <a:rPr lang="en-IN" b="0" dirty="0">
                <a:effectLst/>
                <a:latin typeface="Consolas" panose="020B0609020204030204" pitchFamily="49" charset="0"/>
              </a:rPr>
              <a:t>model.add(</a:t>
            </a:r>
            <a:r>
              <a:rPr lang="en-IN" b="0" u="sng" dirty="0">
                <a:effectLst/>
                <a:latin typeface="Consolas" panose="020B0609020204030204" pitchFamily="49" charset="0"/>
              </a:rPr>
              <a:t>Conv2D</a:t>
            </a:r>
            <a:r>
              <a:rPr lang="en-IN" b="0" dirty="0">
                <a:effectLst/>
                <a:latin typeface="Consolas" panose="020B0609020204030204" pitchFamily="49" charset="0"/>
              </a:rPr>
              <a:t>(64, (3, 3),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model.add(</a:t>
            </a:r>
            <a:r>
              <a:rPr lang="en-IN" b="0" u="sng" dirty="0">
                <a:effectLst/>
                <a:latin typeface="Consolas" panose="020B0609020204030204" pitchFamily="49" charset="0"/>
              </a:rPr>
              <a:t>Conv2D</a:t>
            </a:r>
            <a:r>
              <a:rPr lang="en-IN" b="0" dirty="0">
                <a:effectLst/>
                <a:latin typeface="Consolas" panose="020B0609020204030204" pitchFamily="49" charset="0"/>
              </a:rPr>
              <a:t>(64, (3, 3),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 model.add(BatchNormalization())</a:t>
            </a:r>
          </a:p>
          <a:p>
            <a:r>
              <a:rPr lang="en-IN" b="0" dirty="0">
                <a:effectLst/>
                <a:latin typeface="Consolas" panose="020B0609020204030204" pitchFamily="49" charset="0"/>
              </a:rPr>
              <a:t>model.add(</a:t>
            </a:r>
            <a:r>
              <a:rPr lang="en-IN" b="0" u="sng" dirty="0">
                <a:effectLst/>
                <a:latin typeface="Consolas" panose="020B0609020204030204" pitchFamily="49" charset="0"/>
              </a:rPr>
              <a:t>MaxPooling2D</a:t>
            </a:r>
            <a:r>
              <a:rPr lang="en-IN" b="0" dirty="0">
                <a:effectLst/>
                <a:latin typeface="Consolas" panose="020B0609020204030204" pitchFamily="49" charset="0"/>
              </a:rPr>
              <a:t>(</a:t>
            </a:r>
            <a:r>
              <a:rPr lang="en-IN" b="0" i="1" dirty="0">
                <a:effectLst/>
                <a:latin typeface="Consolas" panose="020B0609020204030204" pitchFamily="49" charset="0"/>
              </a:rPr>
              <a:t>pool_size</a:t>
            </a:r>
            <a:r>
              <a:rPr lang="en-IN" b="0" dirty="0">
                <a:effectLst/>
                <a:latin typeface="Consolas" panose="020B0609020204030204" pitchFamily="49" charset="0"/>
              </a:rPr>
              <a:t>=(2,2), </a:t>
            </a:r>
            <a:r>
              <a:rPr lang="en-IN" b="0" i="1" dirty="0">
                <a:effectLst/>
                <a:latin typeface="Consolas" panose="020B0609020204030204" pitchFamily="49" charset="0"/>
              </a:rPr>
              <a:t>strides</a:t>
            </a:r>
            <a:r>
              <a:rPr lang="en-IN" b="0" dirty="0">
                <a:effectLst/>
                <a:latin typeface="Consolas" panose="020B0609020204030204" pitchFamily="49" charset="0"/>
              </a:rPr>
              <a:t>=(2, 2)))</a:t>
            </a:r>
          </a:p>
          <a:p>
            <a:r>
              <a:rPr lang="en-IN" b="0" dirty="0">
                <a:effectLst/>
                <a:latin typeface="Consolas" panose="020B0609020204030204" pitchFamily="49" charset="0"/>
              </a:rPr>
              <a:t>model.add(</a:t>
            </a:r>
            <a:r>
              <a:rPr lang="en-IN" b="0" u="sng" dirty="0">
                <a:effectLst/>
                <a:latin typeface="Consolas" panose="020B0609020204030204" pitchFamily="49" charset="0"/>
              </a:rPr>
              <a:t>Dropout</a:t>
            </a:r>
            <a:r>
              <a:rPr lang="en-IN" b="0" dirty="0">
                <a:effectLst/>
                <a:latin typeface="Consolas" panose="020B0609020204030204" pitchFamily="49" charset="0"/>
              </a:rPr>
              <a:t>(0.5))</a:t>
            </a:r>
          </a:p>
          <a:p>
            <a:endParaRPr lang="en-IN" b="0" dirty="0">
              <a:effectLst/>
              <a:latin typeface="Consolas" panose="020B0609020204030204" pitchFamily="49" charset="0"/>
            </a:endParaRPr>
          </a:p>
          <a:p>
            <a:r>
              <a:rPr lang="en-IN" b="0" dirty="0">
                <a:effectLst/>
                <a:latin typeface="Consolas" panose="020B0609020204030204" pitchFamily="49" charset="0"/>
              </a:rPr>
              <a:t>#3rd convolution layer</a:t>
            </a:r>
          </a:p>
          <a:p>
            <a:r>
              <a:rPr lang="en-IN" b="0" dirty="0">
                <a:effectLst/>
                <a:latin typeface="Consolas" panose="020B0609020204030204" pitchFamily="49" charset="0"/>
              </a:rPr>
              <a:t>model.add(</a:t>
            </a:r>
            <a:r>
              <a:rPr lang="en-IN" b="0" u="sng" dirty="0">
                <a:effectLst/>
                <a:latin typeface="Consolas" panose="020B0609020204030204" pitchFamily="49" charset="0"/>
              </a:rPr>
              <a:t>Conv2D</a:t>
            </a:r>
            <a:r>
              <a:rPr lang="en-IN" b="0" dirty="0">
                <a:effectLst/>
                <a:latin typeface="Consolas" panose="020B0609020204030204" pitchFamily="49" charset="0"/>
              </a:rPr>
              <a:t>(128, (3, 3),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model.add(</a:t>
            </a:r>
            <a:r>
              <a:rPr lang="en-IN" b="0" u="sng" dirty="0">
                <a:effectLst/>
                <a:latin typeface="Consolas" panose="020B0609020204030204" pitchFamily="49" charset="0"/>
              </a:rPr>
              <a:t>Conv2D</a:t>
            </a:r>
            <a:r>
              <a:rPr lang="en-IN" b="0" dirty="0">
                <a:effectLst/>
                <a:latin typeface="Consolas" panose="020B0609020204030204" pitchFamily="49" charset="0"/>
              </a:rPr>
              <a:t>(128, (3, 3),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 model.add(BatchNormalization())</a:t>
            </a:r>
          </a:p>
          <a:p>
            <a:r>
              <a:rPr lang="en-IN" b="0" dirty="0">
                <a:effectLst/>
                <a:latin typeface="Consolas" panose="020B0609020204030204" pitchFamily="49" charset="0"/>
              </a:rPr>
              <a:t>model.add(</a:t>
            </a:r>
            <a:r>
              <a:rPr lang="en-IN" b="0" u="sng" dirty="0">
                <a:effectLst/>
                <a:latin typeface="Consolas" panose="020B0609020204030204" pitchFamily="49" charset="0"/>
              </a:rPr>
              <a:t>MaxPooling2D</a:t>
            </a:r>
            <a:r>
              <a:rPr lang="en-IN" b="0" dirty="0">
                <a:effectLst/>
                <a:latin typeface="Consolas" panose="020B0609020204030204" pitchFamily="49" charset="0"/>
              </a:rPr>
              <a:t>(</a:t>
            </a:r>
            <a:r>
              <a:rPr lang="en-IN" b="0" i="1" dirty="0">
                <a:effectLst/>
                <a:latin typeface="Consolas" panose="020B0609020204030204" pitchFamily="49" charset="0"/>
              </a:rPr>
              <a:t>pool_size</a:t>
            </a:r>
            <a:r>
              <a:rPr lang="en-IN" b="0" dirty="0">
                <a:effectLst/>
                <a:latin typeface="Consolas" panose="020B0609020204030204" pitchFamily="49" charset="0"/>
              </a:rPr>
              <a:t>=(2,2), </a:t>
            </a:r>
            <a:r>
              <a:rPr lang="en-IN" b="0" i="1" dirty="0">
                <a:effectLst/>
                <a:latin typeface="Consolas" panose="020B0609020204030204" pitchFamily="49" charset="0"/>
              </a:rPr>
              <a:t>strides</a:t>
            </a:r>
            <a:r>
              <a:rPr lang="en-IN" b="0" dirty="0">
                <a:effectLst/>
                <a:latin typeface="Consolas" panose="020B0609020204030204" pitchFamily="49" charset="0"/>
              </a:rPr>
              <a:t>=(2, 2)))</a:t>
            </a:r>
          </a:p>
          <a:p>
            <a:br>
              <a:rPr lang="en-IN" b="0" dirty="0">
                <a:effectLst/>
                <a:latin typeface="Consolas" panose="020B0609020204030204" pitchFamily="49" charset="0"/>
              </a:rPr>
            </a:br>
            <a:r>
              <a:rPr lang="en-IN" b="0" dirty="0">
                <a:effectLst/>
                <a:latin typeface="Consolas" panose="020B0609020204030204" pitchFamily="49" charset="0"/>
              </a:rPr>
              <a:t>model.add(</a:t>
            </a:r>
            <a:r>
              <a:rPr lang="en-IN" b="0" u="sng" dirty="0">
                <a:effectLst/>
                <a:latin typeface="Consolas" panose="020B0609020204030204" pitchFamily="49" charset="0"/>
              </a:rPr>
              <a:t>Flatten</a:t>
            </a:r>
            <a:r>
              <a:rPr lang="en-IN" b="0" dirty="0">
                <a:effectLst/>
                <a:latin typeface="Consolas" panose="020B0609020204030204" pitchFamily="49" charset="0"/>
              </a:rPr>
              <a:t>())</a:t>
            </a:r>
          </a:p>
          <a:p>
            <a:br>
              <a:rPr lang="en-IN" b="0" dirty="0">
                <a:effectLst/>
                <a:latin typeface="Consolas" panose="020B0609020204030204" pitchFamily="49" charset="0"/>
              </a:rPr>
            </a:br>
            <a:r>
              <a:rPr lang="en-IN" b="0" dirty="0">
                <a:effectLst/>
                <a:latin typeface="Consolas" panose="020B0609020204030204" pitchFamily="49" charset="0"/>
              </a:rPr>
              <a:t>#fully connected neural networks</a:t>
            </a:r>
          </a:p>
          <a:p>
            <a:r>
              <a:rPr lang="en-IN" b="0" dirty="0">
                <a:effectLst/>
                <a:latin typeface="Consolas" panose="020B0609020204030204" pitchFamily="49" charset="0"/>
              </a:rPr>
              <a:t>model.add(</a:t>
            </a:r>
            <a:r>
              <a:rPr lang="en-IN" b="0" u="sng" dirty="0">
                <a:effectLst/>
                <a:latin typeface="Consolas" panose="020B0609020204030204" pitchFamily="49" charset="0"/>
              </a:rPr>
              <a:t>Dense</a:t>
            </a:r>
            <a:r>
              <a:rPr lang="en-IN" b="0" dirty="0">
                <a:effectLst/>
                <a:latin typeface="Consolas" panose="020B0609020204030204" pitchFamily="49" charset="0"/>
              </a:rPr>
              <a:t>(1024, 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model.add(</a:t>
            </a:r>
            <a:r>
              <a:rPr lang="en-IN" b="0" u="sng" dirty="0">
                <a:effectLst/>
                <a:latin typeface="Consolas" panose="020B0609020204030204" pitchFamily="49" charset="0"/>
              </a:rPr>
              <a:t>Dropout</a:t>
            </a:r>
            <a:r>
              <a:rPr lang="en-IN" b="0" dirty="0">
                <a:effectLst/>
                <a:latin typeface="Consolas" panose="020B0609020204030204" pitchFamily="49" charset="0"/>
              </a:rPr>
              <a:t>(0.2))</a:t>
            </a:r>
          </a:p>
          <a:p>
            <a:r>
              <a:rPr lang="en-IN" b="0" dirty="0">
                <a:effectLst/>
                <a:latin typeface="Consolas" panose="020B0609020204030204" pitchFamily="49" charset="0"/>
              </a:rPr>
              <a:t>model.add(</a:t>
            </a:r>
            <a:r>
              <a:rPr lang="en-IN" b="0" u="sng" dirty="0">
                <a:effectLst/>
                <a:latin typeface="Consolas" panose="020B0609020204030204" pitchFamily="49" charset="0"/>
              </a:rPr>
              <a:t>Dense</a:t>
            </a:r>
            <a:r>
              <a:rPr lang="en-IN" b="0" dirty="0">
                <a:effectLst/>
                <a:latin typeface="Consolas" panose="020B0609020204030204" pitchFamily="49" charset="0"/>
              </a:rPr>
              <a:t>(1024, </a:t>
            </a:r>
            <a:r>
              <a:rPr lang="en-IN" b="0" i="1" dirty="0">
                <a:effectLst/>
                <a:latin typeface="Consolas" panose="020B0609020204030204" pitchFamily="49" charset="0"/>
              </a:rPr>
              <a:t>activation</a:t>
            </a:r>
            <a:r>
              <a:rPr lang="en-IN" b="0" dirty="0">
                <a:effectLst/>
                <a:latin typeface="Consolas" panose="020B0609020204030204" pitchFamily="49" charset="0"/>
              </a:rPr>
              <a:t>='relu'))</a:t>
            </a:r>
          </a:p>
          <a:p>
            <a:r>
              <a:rPr lang="en-IN" b="0" dirty="0">
                <a:effectLst/>
                <a:latin typeface="Consolas" panose="020B0609020204030204" pitchFamily="49" charset="0"/>
              </a:rPr>
              <a:t>model.add(</a:t>
            </a:r>
            <a:r>
              <a:rPr lang="en-IN" b="0" u="sng" dirty="0">
                <a:effectLst/>
                <a:latin typeface="Consolas" panose="020B0609020204030204" pitchFamily="49" charset="0"/>
              </a:rPr>
              <a:t>Dropout</a:t>
            </a:r>
            <a:r>
              <a:rPr lang="en-IN" b="0" dirty="0">
                <a:effectLst/>
                <a:latin typeface="Consolas" panose="020B0609020204030204" pitchFamily="49" charset="0"/>
              </a:rPr>
              <a:t>(0.2))</a:t>
            </a:r>
          </a:p>
          <a:p>
            <a:endParaRPr lang="en-IN" b="0" dirty="0">
              <a:effectLst/>
              <a:latin typeface="Consolas" panose="020B0609020204030204" pitchFamily="49" charset="0"/>
            </a:endParaRPr>
          </a:p>
          <a:p>
            <a:br>
              <a:rPr lang="en-IN" b="0" dirty="0">
                <a:effectLst/>
                <a:latin typeface="Consolas" panose="020B0609020204030204" pitchFamily="49" charset="0"/>
              </a:rPr>
            </a:br>
            <a:endParaRPr lang="en-IN" b="0" dirty="0">
              <a:effectLst/>
              <a:latin typeface="Consolas" panose="020B0609020204030204" pitchFamily="49" charset="0"/>
            </a:endParaRPr>
          </a:p>
        </p:txBody>
      </p:sp>
      <p:sp>
        <p:nvSpPr>
          <p:cNvPr id="8" name="CustomShape 2">
            <a:extLst>
              <a:ext uri="{FF2B5EF4-FFF2-40B4-BE49-F238E27FC236}">
                <a16:creationId xmlns:a16="http://schemas.microsoft.com/office/drawing/2014/main" id="{C0107976-241B-48BE-9D2C-808AD43F752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endParaRPr lang="en-IN" sz="2800" b="0" strike="noStrike" spc="-1" dirty="0">
              <a:solidFill>
                <a:schemeClr val="bg1"/>
              </a:solidFill>
              <a:latin typeface="Arial"/>
            </a:endParaRPr>
          </a:p>
        </p:txBody>
      </p:sp>
      <p:sp>
        <p:nvSpPr>
          <p:cNvPr id="9" name="TextBox 8">
            <a:extLst>
              <a:ext uri="{FF2B5EF4-FFF2-40B4-BE49-F238E27FC236}">
                <a16:creationId xmlns:a16="http://schemas.microsoft.com/office/drawing/2014/main" id="{E8826AE4-A1A8-49A2-BB90-406CA219A81A}"/>
              </a:ext>
            </a:extLst>
          </p:cNvPr>
          <p:cNvSpPr txBox="1"/>
          <p:nvPr/>
        </p:nvSpPr>
        <p:spPr>
          <a:xfrm>
            <a:off x="4101740" y="43258"/>
            <a:ext cx="3040911" cy="523220"/>
          </a:xfrm>
          <a:prstGeom prst="rect">
            <a:avLst/>
          </a:prstGeom>
          <a:noFill/>
        </p:spPr>
        <p:txBody>
          <a:bodyPr wrap="square" rtlCol="0">
            <a:spAutoFit/>
          </a:bodyPr>
          <a:lstStyle/>
          <a:p>
            <a:r>
              <a:rPr lang="en-US" sz="2800" b="1" dirty="0">
                <a:solidFill>
                  <a:schemeClr val="bg1"/>
                </a:solidFill>
              </a:rPr>
              <a:t>Conti..</a:t>
            </a:r>
            <a:endParaRPr lang="en-IN" b="1" dirty="0">
              <a:solidFill>
                <a:schemeClr val="bg1"/>
              </a:solidFill>
            </a:endParaRPr>
          </a:p>
        </p:txBody>
      </p:sp>
      <p:sp>
        <p:nvSpPr>
          <p:cNvPr id="7" name="CustomShape 3">
            <a:extLst>
              <a:ext uri="{FF2B5EF4-FFF2-40B4-BE49-F238E27FC236}">
                <a16:creationId xmlns:a16="http://schemas.microsoft.com/office/drawing/2014/main" id="{4CA57527-7976-48D7-AA10-CB847ADE4FF3}"/>
              </a:ext>
            </a:extLst>
          </p:cNvPr>
          <p:cNvSpPr/>
          <p:nvPr/>
        </p:nvSpPr>
        <p:spPr>
          <a:xfrm>
            <a:off x="7442182" y="692696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27</a:t>
            </a:r>
            <a:endParaRPr lang="en-IN" sz="1800" b="0" strike="noStrike" spc="-1" dirty="0">
              <a:latin typeface="Arial"/>
            </a:endParaRPr>
          </a:p>
        </p:txBody>
      </p:sp>
    </p:spTree>
    <p:extLst>
      <p:ext uri="{BB962C8B-B14F-4D97-AF65-F5344CB8AC3E}">
        <p14:creationId xmlns:p14="http://schemas.microsoft.com/office/powerpoint/2010/main" val="37568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1</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Planning Process</a:t>
            </a:r>
            <a:endParaRPr lang="en-IN" sz="2800" b="0" strike="noStrike" spc="-1" dirty="0">
              <a:latin typeface="Arial"/>
            </a:endParaRPr>
          </a:p>
        </p:txBody>
      </p:sp>
      <p:sp>
        <p:nvSpPr>
          <p:cNvPr id="9" name="TextBox 8">
            <a:extLst>
              <a:ext uri="{FF2B5EF4-FFF2-40B4-BE49-F238E27FC236}">
                <a16:creationId xmlns:a16="http://schemas.microsoft.com/office/drawing/2014/main" id="{74B0ECF2-0765-4995-8C8C-F7AD65A8F415}"/>
              </a:ext>
            </a:extLst>
          </p:cNvPr>
          <p:cNvSpPr txBox="1"/>
          <p:nvPr/>
        </p:nvSpPr>
        <p:spPr>
          <a:xfrm>
            <a:off x="-1" y="975388"/>
            <a:ext cx="10228521" cy="1200329"/>
          </a:xfrm>
          <a:prstGeom prst="rect">
            <a:avLst/>
          </a:prstGeom>
          <a:noFill/>
        </p:spPr>
        <p:txBody>
          <a:bodyPr wrap="square">
            <a:spAutoFit/>
          </a:bodyPr>
          <a:lstStyle/>
          <a:p>
            <a:r>
              <a:rPr lang="en-IN" b="1" dirty="0"/>
              <a:t>Step1-</a:t>
            </a:r>
          </a:p>
          <a:p>
            <a:r>
              <a:rPr lang="en-IN" dirty="0"/>
              <a:t>First we have collect all the necessary requirements of our project such as installation of python. then install the particular libraries we wants. such as OpenCV, time, global modules any many other modules.t hen download equivalent dataset of our project.</a:t>
            </a:r>
          </a:p>
        </p:txBody>
      </p:sp>
      <p:sp>
        <p:nvSpPr>
          <p:cNvPr id="11" name="TextBox 10">
            <a:extLst>
              <a:ext uri="{FF2B5EF4-FFF2-40B4-BE49-F238E27FC236}">
                <a16:creationId xmlns:a16="http://schemas.microsoft.com/office/drawing/2014/main" id="{0F5A9C53-E40B-41B8-8053-55D3C8EE5E02}"/>
              </a:ext>
            </a:extLst>
          </p:cNvPr>
          <p:cNvSpPr txBox="1"/>
          <p:nvPr/>
        </p:nvSpPr>
        <p:spPr>
          <a:xfrm>
            <a:off x="-38819" y="2352329"/>
            <a:ext cx="10607581" cy="923330"/>
          </a:xfrm>
          <a:prstGeom prst="rect">
            <a:avLst/>
          </a:prstGeom>
          <a:noFill/>
        </p:spPr>
        <p:txBody>
          <a:bodyPr wrap="square">
            <a:spAutoFit/>
          </a:bodyPr>
          <a:lstStyle/>
          <a:p>
            <a:r>
              <a:rPr lang="en-IN" b="1" dirty="0"/>
              <a:t>Step2-</a:t>
            </a:r>
          </a:p>
          <a:p>
            <a:r>
              <a:rPr lang="en-IN" dirty="0"/>
              <a:t>After gathering all the necessary information we draw the rough outputs of our project means after creating our project how project is actually looks like.</a:t>
            </a:r>
          </a:p>
        </p:txBody>
      </p:sp>
      <p:sp>
        <p:nvSpPr>
          <p:cNvPr id="13" name="TextBox 12">
            <a:extLst>
              <a:ext uri="{FF2B5EF4-FFF2-40B4-BE49-F238E27FC236}">
                <a16:creationId xmlns:a16="http://schemas.microsoft.com/office/drawing/2014/main" id="{1A75F12B-ED62-4B21-B4DC-B3C6727DFC5A}"/>
              </a:ext>
            </a:extLst>
          </p:cNvPr>
          <p:cNvSpPr txBox="1"/>
          <p:nvPr/>
        </p:nvSpPr>
        <p:spPr>
          <a:xfrm>
            <a:off x="-67258" y="3501795"/>
            <a:ext cx="10295777" cy="1200329"/>
          </a:xfrm>
          <a:prstGeom prst="rect">
            <a:avLst/>
          </a:prstGeom>
          <a:noFill/>
        </p:spPr>
        <p:txBody>
          <a:bodyPr wrap="square">
            <a:spAutoFit/>
          </a:bodyPr>
          <a:lstStyle/>
          <a:p>
            <a:r>
              <a:rPr lang="en-IN" b="1" dirty="0"/>
              <a:t>Step3-</a:t>
            </a:r>
          </a:p>
          <a:p>
            <a:r>
              <a:rPr lang="en-IN" dirty="0"/>
              <a:t>After we see our project design in front of our self now we are going to start creating our actuall project. and we are making our project as per our design means there is less probabilities to our project is getting failed.</a:t>
            </a:r>
          </a:p>
        </p:txBody>
      </p:sp>
      <p:sp>
        <p:nvSpPr>
          <p:cNvPr id="15" name="TextBox 14">
            <a:extLst>
              <a:ext uri="{FF2B5EF4-FFF2-40B4-BE49-F238E27FC236}">
                <a16:creationId xmlns:a16="http://schemas.microsoft.com/office/drawing/2014/main" id="{10AE7578-1868-4E3A-93E8-8CB68042F788}"/>
              </a:ext>
            </a:extLst>
          </p:cNvPr>
          <p:cNvSpPr txBox="1"/>
          <p:nvPr/>
        </p:nvSpPr>
        <p:spPr>
          <a:xfrm>
            <a:off x="-67259" y="4928260"/>
            <a:ext cx="10147883" cy="1200329"/>
          </a:xfrm>
          <a:prstGeom prst="rect">
            <a:avLst/>
          </a:prstGeom>
          <a:noFill/>
        </p:spPr>
        <p:txBody>
          <a:bodyPr wrap="square">
            <a:spAutoFit/>
          </a:bodyPr>
          <a:lstStyle/>
          <a:p>
            <a:r>
              <a:rPr lang="en-IN" b="1" dirty="0"/>
              <a:t>Step4-</a:t>
            </a:r>
          </a:p>
          <a:p>
            <a:r>
              <a:rPr lang="en-IN" dirty="0"/>
              <a:t>After creating our project as per our design now it's going through the testing phase and we will check all the test cases and where our test cases is passes and where it's is fail so that after test cases is failed we make more improvement in our project and tried to pass all the test cases.</a:t>
            </a:r>
          </a:p>
        </p:txBody>
      </p:sp>
    </p:spTree>
    <p:extLst>
      <p:ext uri="{BB962C8B-B14F-4D97-AF65-F5344CB8AC3E}">
        <p14:creationId xmlns:p14="http://schemas.microsoft.com/office/powerpoint/2010/main" val="24128881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7" name="TextBox 6">
            <a:extLst>
              <a:ext uri="{FF2B5EF4-FFF2-40B4-BE49-F238E27FC236}">
                <a16:creationId xmlns:a16="http://schemas.microsoft.com/office/drawing/2014/main" id="{5B987469-8D9B-45B9-A5C7-BDB7585F4A08}"/>
              </a:ext>
            </a:extLst>
          </p:cNvPr>
          <p:cNvSpPr txBox="1"/>
          <p:nvPr/>
        </p:nvSpPr>
        <p:spPr>
          <a:xfrm>
            <a:off x="101009" y="879683"/>
            <a:ext cx="9762271" cy="7294305"/>
          </a:xfrm>
          <a:prstGeom prst="rect">
            <a:avLst/>
          </a:prstGeom>
          <a:noFill/>
        </p:spPr>
        <p:txBody>
          <a:bodyPr wrap="square">
            <a:spAutoFit/>
          </a:bodyPr>
          <a:lstStyle/>
          <a:p>
            <a:r>
              <a:rPr lang="en-IN" b="0" dirty="0">
                <a:effectLst/>
                <a:latin typeface="Consolas" panose="020B0609020204030204" pitchFamily="49" charset="0"/>
              </a:rPr>
              <a:t>model.add(</a:t>
            </a:r>
            <a:r>
              <a:rPr lang="en-IN" b="0" u="sng" dirty="0">
                <a:effectLst/>
                <a:latin typeface="Consolas" panose="020B0609020204030204" pitchFamily="49" charset="0"/>
              </a:rPr>
              <a:t>Dense</a:t>
            </a:r>
            <a:r>
              <a:rPr lang="en-IN" b="0" dirty="0">
                <a:effectLst/>
                <a:latin typeface="Consolas" panose="020B0609020204030204" pitchFamily="49" charset="0"/>
              </a:rPr>
              <a:t>(num_labels, </a:t>
            </a:r>
            <a:r>
              <a:rPr lang="en-IN" b="0" i="1" dirty="0">
                <a:effectLst/>
                <a:latin typeface="Consolas" panose="020B0609020204030204" pitchFamily="49" charset="0"/>
              </a:rPr>
              <a:t>activation</a:t>
            </a:r>
            <a:r>
              <a:rPr lang="en-IN" b="0" dirty="0">
                <a:effectLst/>
                <a:latin typeface="Consolas" panose="020B0609020204030204" pitchFamily="49" charset="0"/>
              </a:rPr>
              <a:t>='softmax'))</a:t>
            </a:r>
          </a:p>
          <a:p>
            <a:br>
              <a:rPr lang="en-IN" b="0" dirty="0">
                <a:effectLst/>
                <a:latin typeface="Consolas" panose="020B0609020204030204" pitchFamily="49" charset="0"/>
              </a:rPr>
            </a:br>
            <a:r>
              <a:rPr lang="en-IN" b="0" dirty="0">
                <a:effectLst/>
                <a:latin typeface="Consolas" panose="020B0609020204030204" pitchFamily="49" charset="0"/>
              </a:rPr>
              <a:t># model.summary()</a:t>
            </a:r>
          </a:p>
          <a:p>
            <a:br>
              <a:rPr lang="en-IN" b="0" dirty="0">
                <a:effectLst/>
                <a:latin typeface="Consolas" panose="020B0609020204030204" pitchFamily="49" charset="0"/>
              </a:rPr>
            </a:br>
            <a:r>
              <a:rPr lang="en-IN" b="0" dirty="0">
                <a:effectLst/>
                <a:latin typeface="Consolas" panose="020B0609020204030204" pitchFamily="49" charset="0"/>
              </a:rPr>
              <a:t>#Compliling the model</a:t>
            </a:r>
          </a:p>
          <a:p>
            <a:r>
              <a:rPr lang="en-IN" b="0" dirty="0">
                <a:effectLst/>
                <a:latin typeface="Consolas" panose="020B0609020204030204" pitchFamily="49" charset="0"/>
              </a:rPr>
              <a:t>model.compile(</a:t>
            </a:r>
            <a:r>
              <a:rPr lang="en-IN" b="0" i="1" dirty="0">
                <a:effectLst/>
                <a:latin typeface="Consolas" panose="020B0609020204030204" pitchFamily="49" charset="0"/>
              </a:rPr>
              <a:t>loss</a:t>
            </a:r>
            <a:r>
              <a:rPr lang="en-IN" b="0" dirty="0">
                <a:effectLst/>
                <a:latin typeface="Consolas" panose="020B0609020204030204" pitchFamily="49" charset="0"/>
              </a:rPr>
              <a:t>=categorical_crossentropy,</a:t>
            </a:r>
          </a:p>
          <a:p>
            <a:r>
              <a:rPr lang="en-IN" b="0" dirty="0">
                <a:effectLst/>
                <a:latin typeface="Consolas" panose="020B0609020204030204" pitchFamily="49" charset="0"/>
              </a:rPr>
              <a:t>              </a:t>
            </a:r>
            <a:r>
              <a:rPr lang="en-IN" b="0" i="1" dirty="0">
                <a:effectLst/>
                <a:latin typeface="Consolas" panose="020B0609020204030204" pitchFamily="49" charset="0"/>
              </a:rPr>
              <a:t>optimizer</a:t>
            </a:r>
            <a:r>
              <a:rPr lang="en-IN" b="0" dirty="0">
                <a:effectLst/>
                <a:latin typeface="Consolas" panose="020B0609020204030204" pitchFamily="49" charset="0"/>
              </a:rPr>
              <a:t>=</a:t>
            </a:r>
            <a:r>
              <a:rPr lang="en-IN" b="0" u="sng" dirty="0">
                <a:effectLst/>
                <a:latin typeface="Consolas" panose="020B0609020204030204" pitchFamily="49" charset="0"/>
              </a:rPr>
              <a:t>Adam</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i="1" dirty="0">
                <a:effectLst/>
                <a:latin typeface="Consolas" panose="020B0609020204030204" pitchFamily="49" charset="0"/>
              </a:rPr>
              <a:t>metrics</a:t>
            </a:r>
            <a:r>
              <a:rPr lang="en-IN" b="0" dirty="0">
                <a:effectLst/>
                <a:latin typeface="Consolas" panose="020B0609020204030204" pitchFamily="49" charset="0"/>
              </a:rPr>
              <a:t>=['accuracy'])</a:t>
            </a:r>
          </a:p>
          <a:p>
            <a:br>
              <a:rPr lang="en-IN" b="0" dirty="0">
                <a:effectLst/>
                <a:latin typeface="Consolas" panose="020B0609020204030204" pitchFamily="49" charset="0"/>
              </a:rPr>
            </a:br>
            <a:r>
              <a:rPr lang="en-IN" b="0" dirty="0">
                <a:effectLst/>
                <a:latin typeface="Consolas" panose="020B0609020204030204" pitchFamily="49" charset="0"/>
              </a:rPr>
              <a:t>#Training the model</a:t>
            </a:r>
          </a:p>
          <a:p>
            <a:r>
              <a:rPr lang="en-IN" b="0" dirty="0">
                <a:effectLst/>
                <a:latin typeface="Consolas" panose="020B0609020204030204" pitchFamily="49" charset="0"/>
              </a:rPr>
              <a:t>model.fit(X_train, train_y,</a:t>
            </a:r>
          </a:p>
          <a:p>
            <a:r>
              <a:rPr lang="en-IN" b="0" dirty="0">
                <a:effectLst/>
                <a:latin typeface="Consolas" panose="020B0609020204030204" pitchFamily="49" charset="0"/>
              </a:rPr>
              <a:t>          </a:t>
            </a:r>
            <a:r>
              <a:rPr lang="en-IN" b="0" i="1" dirty="0">
                <a:effectLst/>
                <a:latin typeface="Consolas" panose="020B0609020204030204" pitchFamily="49" charset="0"/>
              </a:rPr>
              <a:t>batch_size</a:t>
            </a:r>
            <a:r>
              <a:rPr lang="en-IN" b="0" dirty="0">
                <a:effectLst/>
                <a:latin typeface="Consolas" panose="020B0609020204030204" pitchFamily="49" charset="0"/>
              </a:rPr>
              <a:t>=batch_size,</a:t>
            </a:r>
          </a:p>
          <a:p>
            <a:r>
              <a:rPr lang="en-IN" b="0" dirty="0">
                <a:effectLst/>
                <a:latin typeface="Consolas" panose="020B0609020204030204" pitchFamily="49" charset="0"/>
              </a:rPr>
              <a:t>          </a:t>
            </a:r>
            <a:r>
              <a:rPr lang="en-IN" b="0" i="1" dirty="0">
                <a:effectLst/>
                <a:latin typeface="Consolas" panose="020B0609020204030204" pitchFamily="49" charset="0"/>
              </a:rPr>
              <a:t>epochs</a:t>
            </a:r>
            <a:r>
              <a:rPr lang="en-IN" b="0" dirty="0">
                <a:effectLst/>
                <a:latin typeface="Consolas" panose="020B0609020204030204" pitchFamily="49" charset="0"/>
              </a:rPr>
              <a:t>=epochs,</a:t>
            </a:r>
          </a:p>
          <a:p>
            <a:r>
              <a:rPr lang="en-IN" b="0" dirty="0">
                <a:effectLst/>
                <a:latin typeface="Consolas" panose="020B0609020204030204" pitchFamily="49" charset="0"/>
              </a:rPr>
              <a:t>          </a:t>
            </a:r>
            <a:r>
              <a:rPr lang="en-IN" b="0" i="1" dirty="0">
                <a:effectLst/>
                <a:latin typeface="Consolas" panose="020B0609020204030204" pitchFamily="49" charset="0"/>
              </a:rPr>
              <a:t>verbose</a:t>
            </a:r>
            <a:r>
              <a:rPr lang="en-IN" b="0" dirty="0">
                <a:effectLst/>
                <a:latin typeface="Consolas" panose="020B0609020204030204" pitchFamily="49" charset="0"/>
              </a:rPr>
              <a:t>=1,</a:t>
            </a:r>
          </a:p>
          <a:p>
            <a:r>
              <a:rPr lang="en-IN" b="0" dirty="0">
                <a:effectLst/>
                <a:latin typeface="Consolas" panose="020B0609020204030204" pitchFamily="49" charset="0"/>
              </a:rPr>
              <a:t>          </a:t>
            </a:r>
            <a:r>
              <a:rPr lang="en-IN" b="0" i="1" dirty="0">
                <a:effectLst/>
                <a:latin typeface="Consolas" panose="020B0609020204030204" pitchFamily="49" charset="0"/>
              </a:rPr>
              <a:t>validation_data</a:t>
            </a:r>
            <a:r>
              <a:rPr lang="en-IN" b="0" dirty="0">
                <a:effectLst/>
                <a:latin typeface="Consolas" panose="020B0609020204030204" pitchFamily="49" charset="0"/>
              </a:rPr>
              <a:t>=(X_test, test_y),</a:t>
            </a:r>
          </a:p>
          <a:p>
            <a:r>
              <a:rPr lang="en-IN" b="0" dirty="0">
                <a:effectLst/>
                <a:latin typeface="Consolas" panose="020B0609020204030204" pitchFamily="49" charset="0"/>
              </a:rPr>
              <a:t>          </a:t>
            </a:r>
            <a:r>
              <a:rPr lang="en-IN" b="0" i="1" dirty="0">
                <a:effectLst/>
                <a:latin typeface="Consolas" panose="020B0609020204030204" pitchFamily="49" charset="0"/>
              </a:rPr>
              <a:t>shuffle</a:t>
            </a:r>
            <a:r>
              <a:rPr lang="en-IN" b="0" dirty="0">
                <a:effectLst/>
                <a:latin typeface="Consolas" panose="020B0609020204030204" pitchFamily="49" charset="0"/>
              </a:rPr>
              <a:t>=True)</a:t>
            </a:r>
          </a:p>
          <a:p>
            <a:endParaRPr lang="en-IN" dirty="0">
              <a:latin typeface="Consolas" panose="020B0609020204030204" pitchFamily="49" charset="0"/>
            </a:endParaRPr>
          </a:p>
          <a:p>
            <a:r>
              <a:rPr lang="en-US" b="0" dirty="0">
                <a:effectLst/>
                <a:latin typeface="Consolas" panose="020B0609020204030204" pitchFamily="49" charset="0"/>
              </a:rPr>
              <a:t>#Saving the  model to  use it later on</a:t>
            </a:r>
          </a:p>
          <a:p>
            <a:r>
              <a:rPr lang="en-US" b="0" dirty="0">
                <a:effectLst/>
                <a:latin typeface="Consolas" panose="020B0609020204030204" pitchFamily="49" charset="0"/>
              </a:rPr>
              <a:t>fer_json = model.to_json()</a:t>
            </a:r>
          </a:p>
          <a:p>
            <a:r>
              <a:rPr lang="en-US" b="0" dirty="0">
                <a:effectLst/>
                <a:latin typeface="Consolas" panose="020B0609020204030204" pitchFamily="49" charset="0"/>
              </a:rPr>
              <a:t>with open("fer.json", "w") as json_file:</a:t>
            </a:r>
          </a:p>
          <a:p>
            <a:r>
              <a:rPr lang="en-US" b="0" dirty="0">
                <a:effectLst/>
                <a:latin typeface="Consolas" panose="020B0609020204030204" pitchFamily="49" charset="0"/>
              </a:rPr>
              <a:t>    json_file.write(fer_json)</a:t>
            </a:r>
          </a:p>
          <a:p>
            <a:r>
              <a:rPr lang="en-US" b="0" dirty="0">
                <a:effectLst/>
                <a:latin typeface="Consolas" panose="020B0609020204030204" pitchFamily="49" charset="0"/>
              </a:rPr>
              <a:t>model.save_weights("fer.h5")</a:t>
            </a:r>
          </a:p>
          <a:p>
            <a:br>
              <a:rPr lang="en-US" b="0" dirty="0">
                <a:effectLst/>
                <a:latin typeface="Consolas" panose="020B0609020204030204" pitchFamily="49" charset="0"/>
              </a:rPr>
            </a:br>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endParaRPr lang="en-IN" b="0" dirty="0">
              <a:effectLst/>
              <a:latin typeface="Consolas" panose="020B0609020204030204" pitchFamily="49" charset="0"/>
            </a:endParaRPr>
          </a:p>
        </p:txBody>
      </p:sp>
      <p:sp>
        <p:nvSpPr>
          <p:cNvPr id="8" name="CustomShape 2">
            <a:extLst>
              <a:ext uri="{FF2B5EF4-FFF2-40B4-BE49-F238E27FC236}">
                <a16:creationId xmlns:a16="http://schemas.microsoft.com/office/drawing/2014/main" id="{7C15B4D7-B0CF-4F38-A10C-8142C3C1A852}"/>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sp>
        <p:nvSpPr>
          <p:cNvPr id="6" name="CustomShape 3">
            <a:extLst>
              <a:ext uri="{FF2B5EF4-FFF2-40B4-BE49-F238E27FC236}">
                <a16:creationId xmlns:a16="http://schemas.microsoft.com/office/drawing/2014/main" id="{F5CDF17C-A246-4E55-AE57-818103DDA17F}"/>
              </a:ext>
            </a:extLst>
          </p:cNvPr>
          <p:cNvSpPr/>
          <p:nvPr/>
        </p:nvSpPr>
        <p:spPr>
          <a:xfrm>
            <a:off x="7561345" y="700399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28</a:t>
            </a:r>
            <a:endParaRPr lang="en-IN" sz="1800" b="0" strike="noStrike" spc="-1" dirty="0">
              <a:latin typeface="Arial"/>
            </a:endParaRPr>
          </a:p>
        </p:txBody>
      </p:sp>
    </p:spTree>
    <p:extLst>
      <p:ext uri="{BB962C8B-B14F-4D97-AF65-F5344CB8AC3E}">
        <p14:creationId xmlns:p14="http://schemas.microsoft.com/office/powerpoint/2010/main" val="12181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6" name="CustomShape 2">
            <a:extLst>
              <a:ext uri="{FF2B5EF4-FFF2-40B4-BE49-F238E27FC236}">
                <a16:creationId xmlns:a16="http://schemas.microsoft.com/office/drawing/2014/main" id="{E050E85B-3F6D-4C46-98DA-AA97ED26A9F3}"/>
              </a:ext>
            </a:extLst>
          </p:cNvPr>
          <p:cNvSpPr/>
          <p:nvPr/>
        </p:nvSpPr>
        <p:spPr>
          <a:xfrm>
            <a:off x="-1" y="5389"/>
            <a:ext cx="10080625"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rgbClr val="FFFFFF"/>
                </a:solidFill>
                <a:latin typeface="Arial Black"/>
              </a:rPr>
              <a:t>Code for storing model information(Json File)</a:t>
            </a:r>
          </a:p>
          <a:p>
            <a:pPr algn="ctr">
              <a:lnSpc>
                <a:spcPct val="100000"/>
              </a:lnSpc>
            </a:pPr>
            <a:r>
              <a:rPr lang="en-US" sz="2800" b="1" u="sng" strike="noStrike" spc="-1" dirty="0">
                <a:solidFill>
                  <a:srgbClr val="FFFFFF"/>
                </a:solidFill>
                <a:latin typeface="Arial Black"/>
              </a:rPr>
              <a:t>(Auto generated Code)</a:t>
            </a:r>
            <a:endParaRPr lang="en-IN" sz="2800" b="0" u="sng" strike="noStrike" spc="-1" dirty="0">
              <a:latin typeface="Arial"/>
            </a:endParaRPr>
          </a:p>
        </p:txBody>
      </p:sp>
      <p:sp>
        <p:nvSpPr>
          <p:cNvPr id="8" name="TextBox 7">
            <a:extLst>
              <a:ext uri="{FF2B5EF4-FFF2-40B4-BE49-F238E27FC236}">
                <a16:creationId xmlns:a16="http://schemas.microsoft.com/office/drawing/2014/main" id="{F558A43A-9177-4314-A6D9-84CB60D01AD8}"/>
              </a:ext>
            </a:extLst>
          </p:cNvPr>
          <p:cNvSpPr txBox="1"/>
          <p:nvPr/>
        </p:nvSpPr>
        <p:spPr>
          <a:xfrm>
            <a:off x="217343" y="890699"/>
            <a:ext cx="9863281" cy="6555641"/>
          </a:xfrm>
          <a:prstGeom prst="rect">
            <a:avLst/>
          </a:prstGeom>
          <a:noFill/>
        </p:spPr>
        <p:txBody>
          <a:bodyPr wrap="square">
            <a:spAutoFit/>
          </a:bodyPr>
          <a:lstStyle/>
          <a:p>
            <a:r>
              <a:rPr lang="en-IN" sz="1400" b="0" dirty="0">
                <a:effectLst/>
                <a:latin typeface="Consolas" panose="020B0609020204030204" pitchFamily="49" charset="0"/>
              </a:rPr>
              <a:t>{</a:t>
            </a:r>
            <a:r>
              <a:rPr lang="en-IN" sz="1400" b="0" i="1" dirty="0">
                <a:effectLst/>
                <a:latin typeface="Consolas" panose="020B0609020204030204" pitchFamily="49" charset="0"/>
              </a:rPr>
              <a:t>"class_name"</a:t>
            </a:r>
            <a:r>
              <a:rPr lang="en-IN" sz="1400" b="0" dirty="0">
                <a:effectLst/>
                <a:latin typeface="Consolas" panose="020B0609020204030204" pitchFamily="49" charset="0"/>
              </a:rPr>
              <a:t>: "Sequential",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"sequential", </a:t>
            </a:r>
            <a:r>
              <a:rPr lang="en-IN" sz="1400" b="0" i="1" dirty="0">
                <a:effectLst/>
                <a:latin typeface="Consolas" panose="020B0609020204030204" pitchFamily="49" charset="0"/>
              </a:rPr>
              <a:t>"layers"</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"InputLayer",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"batch_input_shape"</a:t>
            </a:r>
            <a:r>
              <a:rPr lang="en-IN" sz="1400" b="0" dirty="0">
                <a:effectLst/>
                <a:latin typeface="Consolas" panose="020B0609020204030204" pitchFamily="49" charset="0"/>
              </a:rPr>
              <a:t>: [null, 48, 48, 1],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"sparse"</a:t>
            </a:r>
            <a:r>
              <a:rPr lang="en-IN" sz="1400" b="0" dirty="0">
                <a:effectLst/>
                <a:latin typeface="Consolas" panose="020B0609020204030204" pitchFamily="49" charset="0"/>
              </a:rPr>
              <a:t>: false, </a:t>
            </a:r>
            <a:r>
              <a:rPr lang="en-IN" sz="1400" b="0" i="1" dirty="0">
                <a:effectLst/>
                <a:latin typeface="Consolas" panose="020B0609020204030204" pitchFamily="49" charset="0"/>
              </a:rPr>
              <a:t>"ragged"</a:t>
            </a:r>
            <a:r>
              <a:rPr lang="en-IN" sz="1400" b="0" dirty="0">
                <a:effectLst/>
                <a:latin typeface="Consolas" panose="020B0609020204030204" pitchFamily="49" charset="0"/>
              </a:rPr>
              <a:t>: false, </a:t>
            </a:r>
            <a:r>
              <a:rPr lang="en-IN" sz="1400" b="0" i="1" dirty="0">
                <a:effectLst/>
                <a:latin typeface="Consolas" panose="020B0609020204030204" pitchFamily="49" charset="0"/>
              </a:rPr>
              <a:t>"name"</a:t>
            </a:r>
            <a:r>
              <a:rPr lang="en-IN" sz="1400" b="0" dirty="0">
                <a:effectLst/>
                <a:latin typeface="Consolas" panose="020B0609020204030204" pitchFamily="49" charset="0"/>
              </a:rPr>
              <a:t>: "conv2d_input"}},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"Conv2D",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"conv2d",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"batch_input_shape"</a:t>
            </a:r>
            <a:r>
              <a:rPr lang="en-IN" sz="1400" b="0" dirty="0">
                <a:effectLst/>
                <a:latin typeface="Consolas" panose="020B0609020204030204" pitchFamily="49" charset="0"/>
              </a:rPr>
              <a:t>: [null, 48, 48, 1],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"filters"</a:t>
            </a:r>
            <a:r>
              <a:rPr lang="en-IN" sz="1400" b="0" dirty="0">
                <a:effectLst/>
                <a:latin typeface="Consolas" panose="020B0609020204030204" pitchFamily="49" charset="0"/>
              </a:rPr>
              <a:t>: 64, </a:t>
            </a:r>
            <a:r>
              <a:rPr lang="en-IN" sz="1400" b="0" i="1" dirty="0">
                <a:effectLst/>
                <a:latin typeface="Consolas" panose="020B0609020204030204" pitchFamily="49" charset="0"/>
              </a:rPr>
              <a:t>"kernel_size"</a:t>
            </a:r>
            <a:r>
              <a:rPr lang="en-IN" sz="1400" b="0" dirty="0">
                <a:effectLst/>
                <a:latin typeface="Consolas" panose="020B0609020204030204" pitchFamily="49" charset="0"/>
              </a:rPr>
              <a:t>: [3, 3], </a:t>
            </a:r>
            <a:r>
              <a:rPr lang="en-IN" sz="1400" b="0" i="1" dirty="0">
                <a:effectLst/>
                <a:latin typeface="Consolas" panose="020B0609020204030204" pitchFamily="49" charset="0"/>
              </a:rPr>
              <a:t>"strides"</a:t>
            </a:r>
            <a:r>
              <a:rPr lang="en-IN" sz="1400" b="0" dirty="0">
                <a:effectLst/>
                <a:latin typeface="Consolas" panose="020B0609020204030204" pitchFamily="49" charset="0"/>
              </a:rPr>
              <a:t>: [1, 1], </a:t>
            </a:r>
            <a:r>
              <a:rPr lang="en-IN" sz="1400" b="0" i="1" dirty="0">
                <a:effectLst/>
                <a:latin typeface="Consolas" panose="020B0609020204030204" pitchFamily="49" charset="0"/>
              </a:rPr>
              <a:t>"padding"</a:t>
            </a:r>
            <a:r>
              <a:rPr lang="en-IN" sz="1400" b="0" dirty="0">
                <a:effectLst/>
                <a:latin typeface="Consolas" panose="020B0609020204030204" pitchFamily="49" charset="0"/>
              </a:rPr>
              <a:t>: "valid", </a:t>
            </a:r>
            <a:r>
              <a:rPr lang="en-IN" sz="1400" b="0" i="1" dirty="0">
                <a:effectLst/>
                <a:latin typeface="Consolas" panose="020B0609020204030204" pitchFamily="49" charset="0"/>
              </a:rPr>
              <a:t>"data_format"</a:t>
            </a:r>
            <a:r>
              <a:rPr lang="en-IN" sz="1400" b="0" dirty="0">
                <a:effectLst/>
                <a:latin typeface="Consolas" panose="020B0609020204030204" pitchFamily="49" charset="0"/>
              </a:rPr>
              <a:t>: "channels_last", </a:t>
            </a:r>
            <a:r>
              <a:rPr lang="en-IN" sz="1400" b="0" i="1" dirty="0">
                <a:effectLst/>
                <a:latin typeface="Consolas" panose="020B0609020204030204" pitchFamily="49" charset="0"/>
              </a:rPr>
              <a:t>"dilation_rate"</a:t>
            </a:r>
            <a:r>
              <a:rPr lang="en-IN" sz="1400" b="0" dirty="0">
                <a:effectLst/>
                <a:latin typeface="Consolas" panose="020B0609020204030204" pitchFamily="49" charset="0"/>
              </a:rPr>
              <a:t>: [1, 1], </a:t>
            </a:r>
            <a:r>
              <a:rPr lang="en-IN" sz="1400" b="0" i="1" dirty="0">
                <a:effectLst/>
                <a:latin typeface="Consolas" panose="020B0609020204030204" pitchFamily="49" charset="0"/>
              </a:rPr>
              <a:t>"groups"</a:t>
            </a:r>
            <a:r>
              <a:rPr lang="en-IN" sz="1400" b="0" dirty="0">
                <a:effectLst/>
                <a:latin typeface="Consolas" panose="020B0609020204030204" pitchFamily="49" charset="0"/>
              </a:rPr>
              <a:t>: 1, </a:t>
            </a:r>
            <a:r>
              <a:rPr lang="en-IN" sz="1400" b="0" i="1" dirty="0">
                <a:effectLst/>
                <a:latin typeface="Consolas" panose="020B0609020204030204" pitchFamily="49" charset="0"/>
              </a:rPr>
              <a:t>"activation"</a:t>
            </a:r>
            <a:r>
              <a:rPr lang="en-IN" sz="1400" b="0" dirty="0">
                <a:effectLst/>
                <a:latin typeface="Consolas" panose="020B0609020204030204" pitchFamily="49" charset="0"/>
              </a:rPr>
              <a:t>: "relu", </a:t>
            </a:r>
            <a:r>
              <a:rPr lang="en-IN" sz="1400" b="0" i="1" dirty="0">
                <a:effectLst/>
                <a:latin typeface="Consolas" panose="020B0609020204030204" pitchFamily="49" charset="0"/>
              </a:rPr>
              <a:t>"use_bias"</a:t>
            </a:r>
            <a:r>
              <a:rPr lang="en-IN" sz="1400" b="0" dirty="0">
                <a:effectLst/>
                <a:latin typeface="Consolas" panose="020B0609020204030204" pitchFamily="49" charset="0"/>
              </a:rPr>
              <a:t>: true, </a:t>
            </a:r>
            <a:r>
              <a:rPr lang="en-IN" sz="1400" b="0" i="1" dirty="0">
                <a:effectLst/>
                <a:latin typeface="Consolas" panose="020B0609020204030204" pitchFamily="49" charset="0"/>
              </a:rPr>
              <a:t>"kernel_initializer"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"GlorotUniform",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"seed"</a:t>
            </a:r>
            <a:r>
              <a:rPr lang="en-IN" sz="1400" b="0" dirty="0">
                <a:effectLst/>
                <a:latin typeface="Consolas" panose="020B0609020204030204" pitchFamily="49" charset="0"/>
              </a:rPr>
              <a:t>: null}}, </a:t>
            </a:r>
            <a:r>
              <a:rPr lang="en-IN" sz="1400" b="0" i="1" dirty="0">
                <a:effectLst/>
                <a:latin typeface="Consolas" panose="020B0609020204030204" pitchFamily="49" charset="0"/>
              </a:rPr>
              <a:t>"bias_initializer"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"Zeros", </a:t>
            </a:r>
            <a:r>
              <a:rPr lang="en-IN" sz="1400" b="0" i="1" dirty="0">
                <a:effectLst/>
                <a:latin typeface="Consolas" panose="020B0609020204030204" pitchFamily="49" charset="0"/>
              </a:rPr>
              <a:t>"config"</a:t>
            </a:r>
            <a:r>
              <a:rPr lang="en-IN" sz="1400" b="0" dirty="0">
                <a:effectLst/>
                <a:latin typeface="Consolas" panose="020B0609020204030204" pitchFamily="49" charset="0"/>
              </a:rPr>
              <a:t>: {}}, </a:t>
            </a:r>
            <a:r>
              <a:rPr lang="en-IN" sz="1400" b="0" i="1" dirty="0">
                <a:effectLst/>
                <a:latin typeface="Consolas" panose="020B0609020204030204" pitchFamily="49" charset="0"/>
              </a:rPr>
              <a:t>"kernel_regularizer"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"bias_regularizer"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"activity_regularizer"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"kernel_constraint"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"bias_constraint"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"class_name"</a:t>
            </a:r>
            <a:r>
              <a:rPr lang="en-IN" sz="1400" b="0" dirty="0">
                <a:effectLst/>
                <a:latin typeface="Consolas" panose="020B0609020204030204" pitchFamily="49" charset="0"/>
              </a:rPr>
              <a:t>: "Conv2D",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"conv2d_1",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"filters"</a:t>
            </a:r>
            <a:r>
              <a:rPr lang="en-IN" sz="1400" b="0" dirty="0">
                <a:effectLst/>
                <a:latin typeface="Consolas" panose="020B0609020204030204" pitchFamily="49" charset="0"/>
              </a:rPr>
              <a:t>: 64, </a:t>
            </a:r>
            <a:r>
              <a:rPr lang="en-IN" sz="1400" b="0" i="1" dirty="0">
                <a:effectLst/>
                <a:latin typeface="Consolas" panose="020B0609020204030204" pitchFamily="49" charset="0"/>
              </a:rPr>
              <a:t>"kernel_size"</a:t>
            </a:r>
            <a:r>
              <a:rPr lang="en-IN" sz="1400" b="0" dirty="0">
                <a:effectLst/>
                <a:latin typeface="Consolas" panose="020B0609020204030204" pitchFamily="49" charset="0"/>
              </a:rPr>
              <a:t>: [3, 3], </a:t>
            </a:r>
            <a:r>
              <a:rPr lang="en-IN" sz="1400" b="0" i="1" dirty="0">
                <a:effectLst/>
                <a:latin typeface="Consolas" panose="020B0609020204030204" pitchFamily="49" charset="0"/>
              </a:rPr>
              <a:t>"strides"</a:t>
            </a:r>
            <a:r>
              <a:rPr lang="en-IN" sz="1400" b="0" dirty="0">
                <a:effectLst/>
                <a:latin typeface="Consolas" panose="020B0609020204030204" pitchFamily="49" charset="0"/>
              </a:rPr>
              <a:t>: [1, 1], </a:t>
            </a:r>
            <a:r>
              <a:rPr lang="en-IN" sz="1400" b="0" i="1" dirty="0">
                <a:effectLst/>
                <a:latin typeface="Consolas" panose="020B0609020204030204" pitchFamily="49" charset="0"/>
              </a:rPr>
              <a:t>"padding"</a:t>
            </a:r>
            <a:r>
              <a:rPr lang="en-IN" sz="1400" b="0" dirty="0">
                <a:effectLst/>
                <a:latin typeface="Consolas" panose="020B0609020204030204" pitchFamily="49" charset="0"/>
              </a:rPr>
              <a:t>: "valid", </a:t>
            </a:r>
            <a:r>
              <a:rPr lang="en-IN" sz="1400" b="0" i="1" dirty="0">
                <a:effectLst/>
                <a:latin typeface="Consolas" panose="020B0609020204030204" pitchFamily="49" charset="0"/>
              </a:rPr>
              <a:t>"data_format"</a:t>
            </a:r>
            <a:r>
              <a:rPr lang="en-IN" sz="1400" b="0" dirty="0">
                <a:effectLst/>
                <a:latin typeface="Consolas" panose="020B0609020204030204" pitchFamily="49" charset="0"/>
              </a:rPr>
              <a:t>: "channels_last", </a:t>
            </a:r>
            <a:r>
              <a:rPr lang="en-IN" sz="1400" b="0" i="1" dirty="0">
                <a:effectLst/>
                <a:latin typeface="Consolas" panose="020B0609020204030204" pitchFamily="49" charset="0"/>
              </a:rPr>
              <a:t>"dilation_rate"</a:t>
            </a:r>
            <a:r>
              <a:rPr lang="en-IN" sz="1400" b="0" dirty="0">
                <a:effectLst/>
                <a:latin typeface="Consolas" panose="020B0609020204030204" pitchFamily="49" charset="0"/>
              </a:rPr>
              <a:t>: [1, 1], </a:t>
            </a:r>
            <a:r>
              <a:rPr lang="en-IN" sz="1400" b="0" i="1" dirty="0">
                <a:effectLst/>
                <a:latin typeface="Consolas" panose="020B0609020204030204" pitchFamily="49" charset="0"/>
              </a:rPr>
              <a:t>"groups"</a:t>
            </a:r>
            <a:r>
              <a:rPr lang="en-IN" sz="1400" b="0" dirty="0">
                <a:effectLst/>
                <a:latin typeface="Consolas" panose="020B0609020204030204" pitchFamily="49" charset="0"/>
              </a:rPr>
              <a:t>: 1, </a:t>
            </a:r>
            <a:r>
              <a:rPr lang="en-IN" sz="1400" b="0" i="1" dirty="0">
                <a:effectLst/>
                <a:latin typeface="Consolas" panose="020B0609020204030204" pitchFamily="49" charset="0"/>
              </a:rPr>
              <a:t>"activation"</a:t>
            </a:r>
            <a:r>
              <a:rPr lang="en-IN" sz="1400" b="0" dirty="0">
                <a:effectLst/>
                <a:latin typeface="Consolas" panose="020B0609020204030204" pitchFamily="49" charset="0"/>
              </a:rPr>
              <a:t>: "relu", </a:t>
            </a:r>
            <a:r>
              <a:rPr lang="en-IN" sz="1400" b="0" i="1" dirty="0">
                <a:effectLst/>
                <a:latin typeface="Consolas" panose="020B0609020204030204" pitchFamily="49" charset="0"/>
              </a:rPr>
              <a:t>"use_bias"</a:t>
            </a:r>
            <a:r>
              <a:rPr lang="en-IN" sz="1400" b="0" dirty="0">
                <a:effectLst/>
                <a:latin typeface="Consolas" panose="020B0609020204030204" pitchFamily="49" charset="0"/>
              </a:rPr>
              <a:t>: true, </a:t>
            </a:r>
            <a:r>
              <a:rPr lang="en-IN" sz="1400" b="0" i="1" dirty="0">
                <a:effectLst/>
                <a:latin typeface="Consolas" panose="020B0609020204030204" pitchFamily="49" charset="0"/>
              </a:rPr>
              <a:t>"kernel_initializer"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"GlorotUniform",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"seed"</a:t>
            </a:r>
            <a:r>
              <a:rPr lang="en-IN" sz="1400" b="0" dirty="0">
                <a:effectLst/>
                <a:latin typeface="Consolas" panose="020B0609020204030204" pitchFamily="49" charset="0"/>
              </a:rPr>
              <a:t>: null}}, </a:t>
            </a:r>
            <a:r>
              <a:rPr lang="en-IN" sz="1400" b="0" i="1" dirty="0">
                <a:effectLst/>
                <a:latin typeface="Consolas" panose="020B0609020204030204" pitchFamily="49" charset="0"/>
              </a:rPr>
              <a:t>"bias_initializer"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"Zeros", </a:t>
            </a:r>
            <a:r>
              <a:rPr lang="en-IN" sz="1400" b="0" i="1" dirty="0">
                <a:effectLst/>
                <a:latin typeface="Consolas" panose="020B0609020204030204" pitchFamily="49" charset="0"/>
              </a:rPr>
              <a:t>"config"</a:t>
            </a:r>
            <a:r>
              <a:rPr lang="en-IN" sz="1400" b="0" dirty="0">
                <a:effectLst/>
                <a:latin typeface="Consolas" panose="020B0609020204030204" pitchFamily="49" charset="0"/>
              </a:rPr>
              <a:t>: {}}, </a:t>
            </a:r>
            <a:r>
              <a:rPr lang="en-IN" sz="1400" b="0" i="1" dirty="0">
                <a:effectLst/>
                <a:latin typeface="Consolas" panose="020B0609020204030204" pitchFamily="49" charset="0"/>
              </a:rPr>
              <a:t>"kernel_regularizer"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"bias_regularizer"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"activity_regularizer"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"kernel_constraint"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"bias_constraint"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"class_name"</a:t>
            </a:r>
            <a:r>
              <a:rPr lang="en-IN" sz="1400" b="0" dirty="0">
                <a:effectLst/>
                <a:latin typeface="Consolas" panose="020B0609020204030204" pitchFamily="49" charset="0"/>
              </a:rPr>
              <a:t>: "MaxPooling2D",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"max_pooling2d",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"pool_size"</a:t>
            </a:r>
            <a:r>
              <a:rPr lang="en-IN" sz="1400" b="0" dirty="0">
                <a:effectLst/>
                <a:latin typeface="Consolas" panose="020B0609020204030204" pitchFamily="49" charset="0"/>
              </a:rPr>
              <a:t>: [2, 2], </a:t>
            </a:r>
            <a:r>
              <a:rPr lang="en-IN" sz="1400" b="0" i="1" dirty="0">
                <a:effectLst/>
                <a:latin typeface="Consolas" panose="020B0609020204030204" pitchFamily="49" charset="0"/>
              </a:rPr>
              <a:t>"padding"</a:t>
            </a:r>
            <a:r>
              <a:rPr lang="en-IN" sz="1400" b="0" dirty="0">
                <a:effectLst/>
                <a:latin typeface="Consolas" panose="020B0609020204030204" pitchFamily="49" charset="0"/>
              </a:rPr>
              <a:t>: "valid", </a:t>
            </a:r>
            <a:r>
              <a:rPr lang="en-IN" sz="1400" b="0" i="1" dirty="0">
                <a:effectLst/>
                <a:latin typeface="Consolas" panose="020B0609020204030204" pitchFamily="49" charset="0"/>
              </a:rPr>
              <a:t>"strides"</a:t>
            </a:r>
            <a:r>
              <a:rPr lang="en-IN" sz="1400" b="0" dirty="0">
                <a:effectLst/>
                <a:latin typeface="Consolas" panose="020B0609020204030204" pitchFamily="49" charset="0"/>
              </a:rPr>
              <a:t>: [2, 2], </a:t>
            </a:r>
            <a:r>
              <a:rPr lang="en-IN" sz="1400" b="0" i="1" dirty="0">
                <a:effectLst/>
                <a:latin typeface="Consolas" panose="020B0609020204030204" pitchFamily="49" charset="0"/>
              </a:rPr>
              <a:t>"data_format"</a:t>
            </a:r>
            <a:r>
              <a:rPr lang="en-IN" sz="1400" b="0" dirty="0">
                <a:effectLst/>
                <a:latin typeface="Consolas" panose="020B0609020204030204" pitchFamily="49" charset="0"/>
              </a:rPr>
              <a:t>: "channels_last"}},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"Dropout",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"dropout",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"rate"</a:t>
            </a:r>
            <a:r>
              <a:rPr lang="en-IN" sz="1400" b="0" dirty="0">
                <a:effectLst/>
                <a:latin typeface="Consolas" panose="020B0609020204030204" pitchFamily="49" charset="0"/>
              </a:rPr>
              <a:t>: 0.5, </a:t>
            </a:r>
            <a:r>
              <a:rPr lang="en-IN" sz="1400" b="0" i="1" dirty="0">
                <a:effectLst/>
                <a:latin typeface="Consolas" panose="020B0609020204030204" pitchFamily="49" charset="0"/>
              </a:rPr>
              <a:t>"noise_shape"</a:t>
            </a:r>
            <a:r>
              <a:rPr lang="en-IN" sz="1400" b="0" dirty="0">
                <a:effectLst/>
                <a:latin typeface="Consolas" panose="020B0609020204030204" pitchFamily="49" charset="0"/>
              </a:rPr>
              <a:t>: null, </a:t>
            </a:r>
            <a:r>
              <a:rPr lang="en-IN" sz="1400" b="0" i="1" dirty="0">
                <a:effectLst/>
                <a:latin typeface="Consolas" panose="020B0609020204030204" pitchFamily="49" charset="0"/>
              </a:rPr>
              <a:t>"seed"</a:t>
            </a:r>
            <a:r>
              <a:rPr lang="en-IN" sz="1400" b="0" dirty="0">
                <a:effectLst/>
                <a:latin typeface="Consolas" panose="020B0609020204030204" pitchFamily="49" charset="0"/>
              </a:rPr>
              <a:t>: null}}, {</a:t>
            </a:r>
            <a:r>
              <a:rPr lang="en-IN" sz="1400" b="0" i="1" dirty="0">
                <a:effectLst/>
                <a:latin typeface="Consolas" panose="020B0609020204030204" pitchFamily="49" charset="0"/>
              </a:rPr>
              <a:t>"class_name"</a:t>
            </a:r>
            <a:r>
              <a:rPr lang="en-IN" sz="1400" b="0" dirty="0">
                <a:effectLst/>
                <a:latin typeface="Consolas" panose="020B0609020204030204" pitchFamily="49" charset="0"/>
              </a:rPr>
              <a:t>: "Conv2D",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"conv2d_2",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"filters"</a:t>
            </a:r>
            <a:r>
              <a:rPr lang="en-IN" sz="1400" b="0" dirty="0">
                <a:effectLst/>
                <a:latin typeface="Consolas" panose="020B0609020204030204" pitchFamily="49" charset="0"/>
              </a:rPr>
              <a:t>: 64, </a:t>
            </a:r>
            <a:r>
              <a:rPr lang="en-IN" sz="1400" b="0" i="1" dirty="0">
                <a:effectLst/>
                <a:latin typeface="Consolas" panose="020B0609020204030204" pitchFamily="49" charset="0"/>
              </a:rPr>
              <a:t>"kernel_size"</a:t>
            </a:r>
            <a:r>
              <a:rPr lang="en-IN" sz="1400" b="0" dirty="0">
                <a:effectLst/>
                <a:latin typeface="Consolas" panose="020B0609020204030204" pitchFamily="49" charset="0"/>
              </a:rPr>
              <a:t>: [3, 3], </a:t>
            </a:r>
            <a:r>
              <a:rPr lang="en-IN" sz="1400" b="0" i="1" dirty="0">
                <a:effectLst/>
                <a:latin typeface="Consolas" panose="020B0609020204030204" pitchFamily="49" charset="0"/>
              </a:rPr>
              <a:t>"strides"</a:t>
            </a:r>
            <a:r>
              <a:rPr lang="en-IN" sz="1400" b="0" dirty="0">
                <a:effectLst/>
                <a:latin typeface="Consolas" panose="020B0609020204030204" pitchFamily="49" charset="0"/>
              </a:rPr>
              <a:t>: [1, 1], </a:t>
            </a:r>
            <a:r>
              <a:rPr lang="en-IN" sz="1400" b="0" i="1" dirty="0">
                <a:effectLst/>
                <a:latin typeface="Consolas" panose="020B0609020204030204" pitchFamily="49" charset="0"/>
              </a:rPr>
              <a:t>"padding"</a:t>
            </a:r>
            <a:r>
              <a:rPr lang="en-IN" sz="1400" b="0" dirty="0">
                <a:effectLst/>
                <a:latin typeface="Consolas" panose="020B0609020204030204" pitchFamily="49" charset="0"/>
              </a:rPr>
              <a:t>: "valid", </a:t>
            </a:r>
            <a:r>
              <a:rPr lang="en-IN" sz="1400" b="0" i="1" dirty="0">
                <a:effectLst/>
                <a:latin typeface="Consolas" panose="020B0609020204030204" pitchFamily="49" charset="0"/>
              </a:rPr>
              <a:t>"data_format"</a:t>
            </a:r>
            <a:r>
              <a:rPr lang="en-IN" sz="1400" b="0" dirty="0">
                <a:effectLst/>
                <a:latin typeface="Consolas" panose="020B0609020204030204" pitchFamily="49" charset="0"/>
              </a:rPr>
              <a:t>: "channels_last", </a:t>
            </a:r>
            <a:r>
              <a:rPr lang="en-IN" sz="1400" b="0" i="1" dirty="0">
                <a:effectLst/>
                <a:latin typeface="Consolas" panose="020B0609020204030204" pitchFamily="49" charset="0"/>
              </a:rPr>
              <a:t>"dilation_rate"</a:t>
            </a:r>
            <a:r>
              <a:rPr lang="en-IN" sz="1400" b="0" dirty="0">
                <a:effectLst/>
                <a:latin typeface="Consolas" panose="020B0609020204030204" pitchFamily="49" charset="0"/>
              </a:rPr>
              <a:t>: [1, 1], </a:t>
            </a:r>
            <a:r>
              <a:rPr lang="en-IN" sz="1400" b="0" i="1" dirty="0">
                <a:effectLst/>
                <a:latin typeface="Consolas" panose="020B0609020204030204" pitchFamily="49" charset="0"/>
              </a:rPr>
              <a:t>"groups"</a:t>
            </a:r>
            <a:r>
              <a:rPr lang="en-IN" sz="1400" b="0" dirty="0">
                <a:effectLst/>
                <a:latin typeface="Consolas" panose="020B0609020204030204" pitchFamily="49" charset="0"/>
              </a:rPr>
              <a:t>: 1, </a:t>
            </a:r>
            <a:r>
              <a:rPr lang="en-IN" sz="1400" b="0" i="1" dirty="0">
                <a:effectLst/>
                <a:latin typeface="Consolas" panose="020B0609020204030204" pitchFamily="49" charset="0"/>
              </a:rPr>
              <a:t>"activation"</a:t>
            </a:r>
            <a:r>
              <a:rPr lang="en-IN" sz="1400" b="0" dirty="0">
                <a:effectLst/>
                <a:latin typeface="Consolas" panose="020B0609020204030204" pitchFamily="49" charset="0"/>
              </a:rPr>
              <a:t>: "relu", </a:t>
            </a:r>
            <a:r>
              <a:rPr lang="en-IN" sz="1400" b="0" i="1" dirty="0">
                <a:effectLst/>
                <a:latin typeface="Consolas" panose="020B0609020204030204" pitchFamily="49" charset="0"/>
              </a:rPr>
              <a:t>"use_bias"</a:t>
            </a:r>
            <a:r>
              <a:rPr lang="en-IN" sz="1400" b="0" dirty="0">
                <a:effectLst/>
                <a:latin typeface="Consolas" panose="020B0609020204030204" pitchFamily="49" charset="0"/>
              </a:rPr>
              <a:t>: true, </a:t>
            </a:r>
            <a:r>
              <a:rPr lang="en-IN" sz="1400" b="0" i="1" dirty="0">
                <a:effectLst/>
                <a:latin typeface="Consolas" panose="020B0609020204030204" pitchFamily="49" charset="0"/>
              </a:rPr>
              <a:t>"kernel_initializer"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"GlorotUniform",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"seed"</a:t>
            </a:r>
            <a:r>
              <a:rPr lang="en-IN" sz="1400" b="0" dirty="0">
                <a:effectLst/>
                <a:latin typeface="Consolas" panose="020B0609020204030204" pitchFamily="49" charset="0"/>
              </a:rPr>
              <a:t>: null}}, </a:t>
            </a:r>
            <a:r>
              <a:rPr lang="en-IN" sz="1400" b="0" i="1" dirty="0">
                <a:effectLst/>
                <a:latin typeface="Consolas" panose="020B0609020204030204" pitchFamily="49" charset="0"/>
              </a:rPr>
              <a:t>"bias_initializer"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"Zeros", </a:t>
            </a:r>
            <a:r>
              <a:rPr lang="en-IN" sz="1400" b="0" i="1" dirty="0">
                <a:effectLst/>
                <a:latin typeface="Consolas" panose="020B0609020204030204" pitchFamily="49" charset="0"/>
              </a:rPr>
              <a:t>"config"</a:t>
            </a:r>
            <a:r>
              <a:rPr lang="en-IN" sz="1400" b="0" dirty="0">
                <a:effectLst/>
                <a:latin typeface="Consolas" panose="020B0609020204030204" pitchFamily="49" charset="0"/>
              </a:rPr>
              <a:t>: {}}, </a:t>
            </a:r>
            <a:r>
              <a:rPr lang="en-IN" sz="1400" b="0" i="1" dirty="0">
                <a:effectLst/>
                <a:latin typeface="Consolas" panose="020B0609020204030204" pitchFamily="49" charset="0"/>
              </a:rPr>
              <a:t>"kernel_regularizer"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"bias_regularizer"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"activity_regularizer"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"kernel_constraint"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"bias_constraint"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"class_name"</a:t>
            </a:r>
            <a:r>
              <a:rPr lang="en-IN" sz="1400" b="0" dirty="0">
                <a:effectLst/>
                <a:latin typeface="Consolas" panose="020B0609020204030204" pitchFamily="49" charset="0"/>
              </a:rPr>
              <a:t>: "Conv2D",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"conv2d_3", </a:t>
            </a:r>
            <a:r>
              <a:rPr lang="en-IN" sz="1400" b="0" i="1" dirty="0">
                <a:effectLst/>
                <a:latin typeface="Consolas" panose="020B0609020204030204" pitchFamily="49" charset="0"/>
              </a:rPr>
              <a:t>"trainable"</a:t>
            </a:r>
            <a:r>
              <a:rPr lang="en-IN" sz="1400" b="0" dirty="0">
                <a:effectLst/>
                <a:latin typeface="Consolas" panose="020B0609020204030204" pitchFamily="49" charset="0"/>
              </a:rPr>
              <a:t>: true, </a:t>
            </a:r>
            <a:r>
              <a:rPr lang="en-IN" sz="1400" b="0" i="1" dirty="0">
                <a:effectLst/>
                <a:latin typeface="Consolas" panose="020B0609020204030204" pitchFamily="49" charset="0"/>
              </a:rPr>
              <a:t>"dtype"</a:t>
            </a:r>
            <a:r>
              <a:rPr lang="en-IN" sz="1400" b="0" dirty="0">
                <a:effectLst/>
                <a:latin typeface="Consolas" panose="020B0609020204030204" pitchFamily="49" charset="0"/>
              </a:rPr>
              <a:t>: "float32", </a:t>
            </a:r>
            <a:r>
              <a:rPr lang="en-IN" sz="1400" b="0" i="1" dirty="0">
                <a:effectLst/>
                <a:latin typeface="Consolas" panose="020B0609020204030204" pitchFamily="49" charset="0"/>
              </a:rPr>
              <a:t>"filters"</a:t>
            </a:r>
            <a:r>
              <a:rPr lang="en-IN" sz="1400" b="0" dirty="0">
                <a:effectLst/>
                <a:latin typeface="Consolas" panose="020B0609020204030204" pitchFamily="49" charset="0"/>
              </a:rPr>
              <a:t>: 64, </a:t>
            </a:r>
            <a:r>
              <a:rPr lang="en-IN" sz="1400" b="0" i="1" dirty="0">
                <a:effectLst/>
                <a:latin typeface="Consolas" panose="020B0609020204030204" pitchFamily="49" charset="0"/>
              </a:rPr>
              <a:t>"kernel_size"</a:t>
            </a:r>
            <a:r>
              <a:rPr lang="en-IN" sz="1400" b="0" dirty="0">
                <a:effectLst/>
                <a:latin typeface="Consolas" panose="020B0609020204030204" pitchFamily="49" charset="0"/>
              </a:rPr>
              <a:t>: [3, 3], </a:t>
            </a:r>
            <a:r>
              <a:rPr lang="en-IN" sz="1400" b="0" i="1" dirty="0">
                <a:effectLst/>
                <a:latin typeface="Consolas" panose="020B0609020204030204" pitchFamily="49" charset="0"/>
              </a:rPr>
              <a:t>"strides"</a:t>
            </a:r>
            <a:r>
              <a:rPr lang="en-IN" sz="1400" b="0" dirty="0">
                <a:effectLst/>
                <a:latin typeface="Consolas" panose="020B0609020204030204" pitchFamily="49" charset="0"/>
              </a:rPr>
              <a:t>: [1, 1], </a:t>
            </a:r>
            <a:r>
              <a:rPr lang="en-IN" sz="1400" b="0" i="1" dirty="0">
                <a:effectLst/>
                <a:latin typeface="Consolas" panose="020B0609020204030204" pitchFamily="49" charset="0"/>
              </a:rPr>
              <a:t>"padding"</a:t>
            </a:r>
            <a:r>
              <a:rPr lang="en-IN" sz="1400" b="0" dirty="0">
                <a:effectLst/>
                <a:latin typeface="Consolas" panose="020B0609020204030204" pitchFamily="49" charset="0"/>
              </a:rPr>
              <a:t>: "valid", </a:t>
            </a:r>
            <a:r>
              <a:rPr lang="en-IN" sz="1400" b="0" i="1" dirty="0">
                <a:effectLst/>
                <a:latin typeface="Consolas" panose="020B0609020204030204" pitchFamily="49" charset="0"/>
              </a:rPr>
              <a:t>"data_format"</a:t>
            </a:r>
            <a:r>
              <a:rPr lang="en-IN" sz="1400" b="0" dirty="0">
                <a:effectLst/>
                <a:latin typeface="Consolas" panose="020B0609020204030204" pitchFamily="49" charset="0"/>
              </a:rPr>
              <a:t>: "channels_last", </a:t>
            </a:r>
            <a:r>
              <a:rPr lang="en-IN" sz="1400" b="0" i="1" dirty="0">
                <a:effectLst/>
                <a:latin typeface="Consolas" panose="020B0609020204030204" pitchFamily="49" charset="0"/>
              </a:rPr>
              <a:t>"dilation_rate"</a:t>
            </a:r>
            <a:r>
              <a:rPr lang="en-IN" sz="1400" b="0" dirty="0">
                <a:effectLst/>
                <a:latin typeface="Consolas" panose="020B0609020204030204" pitchFamily="49" charset="0"/>
              </a:rPr>
              <a:t>: [1, 1], </a:t>
            </a:r>
            <a:r>
              <a:rPr lang="en-IN" sz="1400" b="0" i="1" dirty="0">
                <a:effectLst/>
                <a:latin typeface="Consolas" panose="020B0609020204030204" pitchFamily="49" charset="0"/>
              </a:rPr>
              <a:t>"groups"</a:t>
            </a:r>
            <a:r>
              <a:rPr lang="en-IN" sz="1400" b="0" dirty="0">
                <a:effectLst/>
                <a:latin typeface="Consolas" panose="020B0609020204030204" pitchFamily="49" charset="0"/>
              </a:rPr>
              <a:t>: 1, </a:t>
            </a:r>
            <a:r>
              <a:rPr lang="en-IN" sz="1400" b="0" i="1" dirty="0">
                <a:effectLst/>
                <a:latin typeface="Consolas" panose="020B0609020204030204" pitchFamily="49" charset="0"/>
              </a:rPr>
              <a:t>"activation"</a:t>
            </a:r>
            <a:r>
              <a:rPr lang="en-IN" sz="1400" b="0" dirty="0">
                <a:effectLst/>
                <a:latin typeface="Consolas" panose="020B0609020204030204" pitchFamily="49" charset="0"/>
              </a:rPr>
              <a:t>: "relu", </a:t>
            </a:r>
            <a:r>
              <a:rPr lang="en-IN" sz="1400" b="0" i="1" dirty="0">
                <a:effectLst/>
                <a:latin typeface="Consolas" panose="020B0609020204030204" pitchFamily="49" charset="0"/>
              </a:rPr>
              <a:t>"use_bias"</a:t>
            </a:r>
            <a:r>
              <a:rPr lang="en-IN" sz="1400" b="0" dirty="0">
                <a:effectLst/>
                <a:latin typeface="Consolas" panose="020B0609020204030204" pitchFamily="49" charset="0"/>
              </a:rPr>
              <a:t>: true, </a:t>
            </a:r>
            <a:r>
              <a:rPr lang="en-IN" sz="1400" b="0" i="1" dirty="0">
                <a:effectLst/>
                <a:latin typeface="Consolas" panose="020B0609020204030204" pitchFamily="49" charset="0"/>
              </a:rPr>
              <a:t>"kernel_initializer"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"GlorotUniform",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"seed"</a:t>
            </a:r>
            <a:r>
              <a:rPr lang="en-IN" sz="1400" b="0" dirty="0">
                <a:effectLst/>
                <a:latin typeface="Consolas" panose="020B0609020204030204" pitchFamily="49" charset="0"/>
              </a:rPr>
              <a:t>: null}}, </a:t>
            </a:r>
            <a:r>
              <a:rPr lang="en-IN" sz="1400" b="0" i="1" dirty="0">
                <a:effectLst/>
                <a:latin typeface="Consolas" panose="020B0609020204030204" pitchFamily="49" charset="0"/>
              </a:rPr>
              <a:t>"bias_initializer"</a:t>
            </a:r>
            <a:r>
              <a:rPr lang="en-IN" sz="1400" b="0" dirty="0">
                <a:effectLst/>
                <a:latin typeface="Consolas" panose="020B0609020204030204" pitchFamily="49" charset="0"/>
              </a:rPr>
              <a:t>: {</a:t>
            </a:r>
            <a:r>
              <a:rPr lang="en-IN" sz="1400" b="0" i="1" dirty="0">
                <a:effectLst/>
                <a:latin typeface="Consolas" panose="020B0609020204030204" pitchFamily="49" charset="0"/>
              </a:rPr>
              <a:t>"class_name"</a:t>
            </a:r>
            <a:r>
              <a:rPr lang="en-IN" sz="1400" b="0" dirty="0">
                <a:effectLst/>
                <a:latin typeface="Consolas" panose="020B0609020204030204" pitchFamily="49" charset="0"/>
              </a:rPr>
              <a:t>: "Zeros", </a:t>
            </a:r>
            <a:r>
              <a:rPr lang="en-IN" sz="1400" b="0" i="1" dirty="0">
                <a:effectLst/>
                <a:latin typeface="Consolas" panose="020B0609020204030204" pitchFamily="49" charset="0"/>
              </a:rPr>
              <a:t>"config"</a:t>
            </a:r>
            <a:r>
              <a:rPr lang="en-IN" sz="1400" b="0" dirty="0">
                <a:effectLst/>
                <a:latin typeface="Consolas" panose="020B0609020204030204" pitchFamily="49" charset="0"/>
              </a:rPr>
              <a:t>: {}}, </a:t>
            </a:r>
            <a:r>
              <a:rPr lang="en-IN" sz="1400" b="0" i="1" dirty="0">
                <a:effectLst/>
                <a:latin typeface="Consolas" panose="020B0609020204030204" pitchFamily="49" charset="0"/>
              </a:rPr>
              <a:t>"kernel_regularizer"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"bias_regularizer"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"activity_regularizer"</a:t>
            </a:r>
            <a:r>
              <a:rPr lang="en-IN" sz="1400" b="0" dirty="0">
                <a:effectLst/>
                <a:latin typeface="Consolas" panose="020B0609020204030204" pitchFamily="49" charset="0"/>
              </a:rPr>
              <a:t>: null, </a:t>
            </a:r>
            <a:r>
              <a:rPr lang="en-IN" sz="1400" b="0" i="1" dirty="0">
                <a:effectLst/>
                <a:latin typeface="Consolas" panose="020B0609020204030204" pitchFamily="49" charset="0"/>
              </a:rPr>
              <a:t>"kernel_constraint"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"bias_constraint"</a:t>
            </a:r>
            <a:r>
              <a:rPr lang="en-IN" sz="1400" b="0" dirty="0">
                <a:effectLst/>
                <a:latin typeface="Consolas" panose="020B0609020204030204" pitchFamily="49" charset="0"/>
              </a:rPr>
              <a:t>: null}}, {</a:t>
            </a:r>
            <a:r>
              <a:rPr lang="en-IN" sz="1400" b="0" i="1" dirty="0">
                <a:effectLst/>
                <a:latin typeface="Consolas" panose="020B0609020204030204" pitchFamily="49" charset="0"/>
              </a:rPr>
              <a:t>"class_name"</a:t>
            </a:r>
            <a:r>
              <a:rPr lang="en-IN" sz="1400" b="0" dirty="0">
                <a:effectLst/>
                <a:latin typeface="Consolas" panose="020B0609020204030204" pitchFamily="49" charset="0"/>
              </a:rPr>
              <a:t>: "MaxPooling2D", </a:t>
            </a:r>
            <a:r>
              <a:rPr lang="en-IN" sz="1400" b="0" i="1" dirty="0">
                <a:effectLst/>
                <a:latin typeface="Consolas" panose="020B0609020204030204" pitchFamily="49" charset="0"/>
              </a:rPr>
              <a:t>"config"</a:t>
            </a:r>
            <a:r>
              <a:rPr lang="en-IN" sz="1400" b="0" dirty="0">
                <a:effectLst/>
                <a:latin typeface="Consolas" panose="020B0609020204030204" pitchFamily="49" charset="0"/>
              </a:rPr>
              <a:t>: {</a:t>
            </a:r>
            <a:r>
              <a:rPr lang="en-IN" sz="1400" b="0" i="1" dirty="0">
                <a:effectLst/>
                <a:latin typeface="Consolas" panose="020B0609020204030204" pitchFamily="49" charset="0"/>
              </a:rPr>
              <a:t>"name"</a:t>
            </a:r>
            <a:r>
              <a:rPr lang="en-IN" sz="1400" b="0" dirty="0">
                <a:effectLst/>
                <a:latin typeface="Consolas" panose="020B0609020204030204" pitchFamily="49" charset="0"/>
              </a:rPr>
              <a:t>: "max_pooling2d_1", </a:t>
            </a:r>
            <a:r>
              <a:rPr lang="en-IN" sz="1400" b="0" i="1" dirty="0">
                <a:effectLst/>
                <a:latin typeface="Consolas" panose="020B0609020204030204" pitchFamily="49" charset="0"/>
              </a:rPr>
              <a:t>"trainable"</a:t>
            </a:r>
            <a:r>
              <a:rPr lang="en-IN" sz="1400" b="0" dirty="0">
                <a:effectLst/>
                <a:latin typeface="Consolas" panose="020B0609020204030204" pitchFamily="49" charset="0"/>
              </a:rPr>
              <a:t>: </a:t>
            </a:r>
          </a:p>
        </p:txBody>
      </p:sp>
      <p:sp>
        <p:nvSpPr>
          <p:cNvPr id="7" name="CustomShape 3">
            <a:extLst>
              <a:ext uri="{FF2B5EF4-FFF2-40B4-BE49-F238E27FC236}">
                <a16:creationId xmlns:a16="http://schemas.microsoft.com/office/drawing/2014/main" id="{487FC492-0E43-4428-9276-F8AB84D091A8}"/>
              </a:ext>
            </a:extLst>
          </p:cNvPr>
          <p:cNvSpPr/>
          <p:nvPr/>
        </p:nvSpPr>
        <p:spPr>
          <a:xfrm>
            <a:off x="7561344"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29</a:t>
            </a:r>
            <a:endParaRPr lang="en-IN" sz="1800" b="0" strike="noStrike" spc="-1" dirty="0">
              <a:latin typeface="Arial"/>
            </a:endParaRPr>
          </a:p>
        </p:txBody>
      </p:sp>
    </p:spTree>
    <p:extLst>
      <p:ext uri="{BB962C8B-B14F-4D97-AF65-F5344CB8AC3E}">
        <p14:creationId xmlns:p14="http://schemas.microsoft.com/office/powerpoint/2010/main" val="338166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7" name="TextBox 6">
            <a:extLst>
              <a:ext uri="{FF2B5EF4-FFF2-40B4-BE49-F238E27FC236}">
                <a16:creationId xmlns:a16="http://schemas.microsoft.com/office/drawing/2014/main" id="{8969F15C-5610-4579-8F65-7C77A3644651}"/>
              </a:ext>
            </a:extLst>
          </p:cNvPr>
          <p:cNvSpPr txBox="1"/>
          <p:nvPr/>
        </p:nvSpPr>
        <p:spPr>
          <a:xfrm>
            <a:off x="0" y="632710"/>
            <a:ext cx="10010890" cy="6494085"/>
          </a:xfrm>
          <a:prstGeom prst="rect">
            <a:avLst/>
          </a:prstGeom>
          <a:noFill/>
        </p:spPr>
        <p:txBody>
          <a:bodyPr wrap="square">
            <a:spAutoFit/>
          </a:bodyPr>
          <a:lstStyle/>
          <a:p>
            <a:r>
              <a:rPr lang="en-IN" sz="1600" b="0" dirty="0">
                <a:effectLst/>
                <a:latin typeface="Consolas" panose="020B0609020204030204" pitchFamily="49" charset="0"/>
              </a:rPr>
              <a:t> "channels_last"}},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"Dropout",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"dropout_1",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"rate"</a:t>
            </a:r>
            <a:r>
              <a:rPr lang="en-IN" sz="1600" b="0" dirty="0">
                <a:effectLst/>
                <a:latin typeface="Consolas" panose="020B0609020204030204" pitchFamily="49" charset="0"/>
              </a:rPr>
              <a:t>: 0.5, </a:t>
            </a:r>
            <a:r>
              <a:rPr lang="en-IN" sz="1600" b="0" i="1" dirty="0">
                <a:effectLst/>
                <a:latin typeface="Consolas" panose="020B0609020204030204" pitchFamily="49" charset="0"/>
              </a:rPr>
              <a:t>"noise_shape"</a:t>
            </a:r>
            <a:r>
              <a:rPr lang="en-IN" sz="1600" b="0" dirty="0">
                <a:effectLst/>
                <a:latin typeface="Consolas" panose="020B0609020204030204" pitchFamily="49" charset="0"/>
              </a:rPr>
              <a:t>: null,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"Conv2D",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"conv2d_4",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"filters"</a:t>
            </a:r>
            <a:r>
              <a:rPr lang="en-IN" sz="1600" b="0" dirty="0">
                <a:effectLst/>
                <a:latin typeface="Consolas" panose="020B0609020204030204" pitchFamily="49" charset="0"/>
              </a:rPr>
              <a:t>: 128, </a:t>
            </a:r>
            <a:r>
              <a:rPr lang="en-IN" sz="1600" b="0" i="1" dirty="0">
                <a:effectLst/>
                <a:latin typeface="Consolas" panose="020B0609020204030204" pitchFamily="49" charset="0"/>
              </a:rPr>
              <a:t>"kernel_size"</a:t>
            </a:r>
            <a:r>
              <a:rPr lang="en-IN" sz="1600" b="0" dirty="0">
                <a:effectLst/>
                <a:latin typeface="Consolas" panose="020B0609020204030204" pitchFamily="49" charset="0"/>
              </a:rPr>
              <a:t>: [3, 3], </a:t>
            </a:r>
            <a:r>
              <a:rPr lang="en-IN" sz="1600" b="0" i="1" dirty="0">
                <a:effectLst/>
                <a:latin typeface="Consolas" panose="020B0609020204030204" pitchFamily="49" charset="0"/>
              </a:rPr>
              <a:t>"strides"</a:t>
            </a:r>
            <a:r>
              <a:rPr lang="en-IN" sz="1600" b="0" dirty="0">
                <a:effectLst/>
                <a:latin typeface="Consolas" panose="020B0609020204030204" pitchFamily="49" charset="0"/>
              </a:rPr>
              <a:t>: [1, 1], </a:t>
            </a:r>
            <a:r>
              <a:rPr lang="en-IN" sz="1600" b="0" i="1" dirty="0">
                <a:effectLst/>
                <a:latin typeface="Consolas" panose="020B0609020204030204" pitchFamily="49" charset="0"/>
              </a:rPr>
              <a:t>"padding"</a:t>
            </a:r>
            <a:r>
              <a:rPr lang="en-IN" sz="1600" b="0" dirty="0">
                <a:effectLst/>
                <a:latin typeface="Consolas" panose="020B0609020204030204" pitchFamily="49" charset="0"/>
              </a:rPr>
              <a:t>: "valid", </a:t>
            </a:r>
            <a:r>
              <a:rPr lang="en-IN" sz="1600" b="0" i="1" dirty="0">
                <a:effectLst/>
                <a:latin typeface="Consolas" panose="020B0609020204030204" pitchFamily="49" charset="0"/>
              </a:rPr>
              <a:t>"data_format"</a:t>
            </a:r>
            <a:r>
              <a:rPr lang="en-IN" sz="1600" b="0" dirty="0">
                <a:effectLst/>
                <a:latin typeface="Consolas" panose="020B0609020204030204" pitchFamily="49" charset="0"/>
              </a:rPr>
              <a:t>: "channels_last", </a:t>
            </a:r>
            <a:r>
              <a:rPr lang="en-IN" sz="1600" b="0" i="1" dirty="0">
                <a:effectLst/>
                <a:latin typeface="Consolas" panose="020B0609020204030204" pitchFamily="49" charset="0"/>
              </a:rPr>
              <a:t>"dilation_rate"</a:t>
            </a:r>
            <a:r>
              <a:rPr lang="en-IN" sz="1600" b="0" dirty="0">
                <a:effectLst/>
                <a:latin typeface="Consolas" panose="020B0609020204030204" pitchFamily="49" charset="0"/>
              </a:rPr>
              <a:t>: [1, 1], </a:t>
            </a:r>
            <a:r>
              <a:rPr lang="en-IN" sz="1600" b="0" i="1" dirty="0">
                <a:effectLst/>
                <a:latin typeface="Consolas" panose="020B0609020204030204" pitchFamily="49" charset="0"/>
              </a:rPr>
              <a:t>"groups"</a:t>
            </a:r>
            <a:r>
              <a:rPr lang="en-IN" sz="1600" b="0" dirty="0">
                <a:effectLst/>
                <a:latin typeface="Consolas" panose="020B0609020204030204" pitchFamily="49" charset="0"/>
              </a:rPr>
              <a:t>: 1, </a:t>
            </a:r>
            <a:r>
              <a:rPr lang="en-IN" sz="1600" b="0" i="1" dirty="0">
                <a:effectLst/>
                <a:latin typeface="Consolas" panose="020B0609020204030204" pitchFamily="49" charset="0"/>
              </a:rPr>
              <a:t>"activation"</a:t>
            </a:r>
            <a:r>
              <a:rPr lang="en-IN" sz="1600" b="0" dirty="0">
                <a:effectLst/>
                <a:latin typeface="Consolas" panose="020B0609020204030204" pitchFamily="49" charset="0"/>
              </a:rPr>
              <a:t>: "relu", </a:t>
            </a:r>
            <a:r>
              <a:rPr lang="en-IN" sz="1600" b="0" i="1" dirty="0">
                <a:effectLst/>
                <a:latin typeface="Consolas" panose="020B0609020204030204" pitchFamily="49" charset="0"/>
              </a:rPr>
              <a:t>"use_bias"</a:t>
            </a:r>
            <a:r>
              <a:rPr lang="en-IN" sz="1600" b="0" dirty="0">
                <a:effectLst/>
                <a:latin typeface="Consolas" panose="020B0609020204030204" pitchFamily="49" charset="0"/>
              </a:rPr>
              <a:t>: true, </a:t>
            </a:r>
            <a:r>
              <a:rPr lang="en-IN" sz="1600" b="0" i="1" dirty="0">
                <a:effectLst/>
                <a:latin typeface="Consolas" panose="020B0609020204030204" pitchFamily="49" charset="0"/>
              </a:rPr>
              <a:t>"kernel_initializer"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"GlorotUniform",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"bias_initializer"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"Zeros", </a:t>
            </a:r>
            <a:r>
              <a:rPr lang="en-IN" sz="1600" b="0" i="1" dirty="0">
                <a:effectLst/>
                <a:latin typeface="Consolas" panose="020B0609020204030204" pitchFamily="49" charset="0"/>
              </a:rPr>
              <a:t>"config"</a:t>
            </a:r>
            <a:r>
              <a:rPr lang="en-IN" sz="1600" b="0" dirty="0">
                <a:effectLst/>
                <a:latin typeface="Consolas" panose="020B0609020204030204" pitchFamily="49" charset="0"/>
              </a:rPr>
              <a:t>: {}}, </a:t>
            </a:r>
            <a:r>
              <a:rPr lang="en-IN" sz="1600" b="0" i="1" dirty="0">
                <a:effectLst/>
                <a:latin typeface="Consolas" panose="020B0609020204030204" pitchFamily="49" charset="0"/>
              </a:rPr>
              <a:t>"kernel_regularizer"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"bias_regularizer"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"activity_regularizer"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"kernel_constraint"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"bias_constraint"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"Conv2D",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"conv2d_5",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"filters"</a:t>
            </a:r>
            <a:r>
              <a:rPr lang="en-IN" sz="1600" b="0" dirty="0">
                <a:effectLst/>
                <a:latin typeface="Consolas" panose="020B0609020204030204" pitchFamily="49" charset="0"/>
              </a:rPr>
              <a:t>: 128, </a:t>
            </a:r>
            <a:r>
              <a:rPr lang="en-IN" sz="1600" b="0" i="1" dirty="0">
                <a:effectLst/>
                <a:latin typeface="Consolas" panose="020B0609020204030204" pitchFamily="49" charset="0"/>
              </a:rPr>
              <a:t>"kernel_size"</a:t>
            </a:r>
            <a:r>
              <a:rPr lang="en-IN" sz="1600" b="0" dirty="0">
                <a:effectLst/>
                <a:latin typeface="Consolas" panose="020B0609020204030204" pitchFamily="49" charset="0"/>
              </a:rPr>
              <a:t>: [3, 3], </a:t>
            </a:r>
            <a:r>
              <a:rPr lang="en-IN" sz="1600" b="0" i="1" dirty="0">
                <a:effectLst/>
                <a:latin typeface="Consolas" panose="020B0609020204030204" pitchFamily="49" charset="0"/>
              </a:rPr>
              <a:t>"strides"</a:t>
            </a:r>
            <a:r>
              <a:rPr lang="en-IN" sz="1600" b="0" dirty="0">
                <a:effectLst/>
                <a:latin typeface="Consolas" panose="020B0609020204030204" pitchFamily="49" charset="0"/>
              </a:rPr>
              <a:t>: [1, 1], </a:t>
            </a:r>
            <a:r>
              <a:rPr lang="en-IN" sz="1600" b="0" i="1" dirty="0">
                <a:effectLst/>
                <a:latin typeface="Consolas" panose="020B0609020204030204" pitchFamily="49" charset="0"/>
              </a:rPr>
              <a:t>"padding"</a:t>
            </a:r>
            <a:r>
              <a:rPr lang="en-IN" sz="1600" b="0" dirty="0">
                <a:effectLst/>
                <a:latin typeface="Consolas" panose="020B0609020204030204" pitchFamily="49" charset="0"/>
              </a:rPr>
              <a:t>: "valid", </a:t>
            </a:r>
            <a:r>
              <a:rPr lang="en-IN" sz="1600" b="0" i="1" dirty="0">
                <a:effectLst/>
                <a:latin typeface="Consolas" panose="020B0609020204030204" pitchFamily="49" charset="0"/>
              </a:rPr>
              <a:t>"data_format"</a:t>
            </a:r>
            <a:r>
              <a:rPr lang="en-IN" sz="1600" b="0" dirty="0">
                <a:effectLst/>
                <a:latin typeface="Consolas" panose="020B0609020204030204" pitchFamily="49" charset="0"/>
              </a:rPr>
              <a:t>: "channels_last", </a:t>
            </a:r>
            <a:r>
              <a:rPr lang="en-IN" sz="1600" b="0" i="1" dirty="0">
                <a:effectLst/>
                <a:latin typeface="Consolas" panose="020B0609020204030204" pitchFamily="49" charset="0"/>
              </a:rPr>
              <a:t>"dilation_rate"</a:t>
            </a:r>
            <a:r>
              <a:rPr lang="en-IN" sz="1600" b="0" dirty="0">
                <a:effectLst/>
                <a:latin typeface="Consolas" panose="020B0609020204030204" pitchFamily="49" charset="0"/>
              </a:rPr>
              <a:t>: [1, 1], </a:t>
            </a:r>
            <a:r>
              <a:rPr lang="en-IN" sz="1600" b="0" i="1" dirty="0">
                <a:effectLst/>
                <a:latin typeface="Consolas" panose="020B0609020204030204" pitchFamily="49" charset="0"/>
              </a:rPr>
              <a:t>"groups"</a:t>
            </a:r>
            <a:r>
              <a:rPr lang="en-IN" sz="1600" b="0" dirty="0">
                <a:effectLst/>
                <a:latin typeface="Consolas" panose="020B0609020204030204" pitchFamily="49" charset="0"/>
              </a:rPr>
              <a:t>: 1, </a:t>
            </a:r>
            <a:r>
              <a:rPr lang="en-IN" sz="1600" b="0" i="1" dirty="0">
                <a:effectLst/>
                <a:latin typeface="Consolas" panose="020B0609020204030204" pitchFamily="49" charset="0"/>
              </a:rPr>
              <a:t>"activation"</a:t>
            </a:r>
            <a:r>
              <a:rPr lang="en-IN" sz="1600" b="0" dirty="0">
                <a:effectLst/>
                <a:latin typeface="Consolas" panose="020B0609020204030204" pitchFamily="49" charset="0"/>
              </a:rPr>
              <a:t>: "relu", </a:t>
            </a:r>
            <a:r>
              <a:rPr lang="en-IN" sz="1600" b="0" i="1" dirty="0">
                <a:effectLst/>
                <a:latin typeface="Consolas" panose="020B0609020204030204" pitchFamily="49" charset="0"/>
              </a:rPr>
              <a:t>"use_bias"</a:t>
            </a:r>
            <a:r>
              <a:rPr lang="en-IN" sz="1600" b="0" dirty="0">
                <a:effectLst/>
                <a:latin typeface="Consolas" panose="020B0609020204030204" pitchFamily="49" charset="0"/>
              </a:rPr>
              <a:t>: true, </a:t>
            </a:r>
            <a:r>
              <a:rPr lang="en-IN" sz="1600" b="0" i="1" dirty="0">
                <a:effectLst/>
                <a:latin typeface="Consolas" panose="020B0609020204030204" pitchFamily="49" charset="0"/>
              </a:rPr>
              <a:t>"kernel_initializer"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"GlorotUniform",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"bias_initializer"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"Zeros", </a:t>
            </a:r>
            <a:r>
              <a:rPr lang="en-IN" sz="1600" b="0" i="1" dirty="0">
                <a:effectLst/>
                <a:latin typeface="Consolas" panose="020B0609020204030204" pitchFamily="49" charset="0"/>
              </a:rPr>
              <a:t>"config"</a:t>
            </a:r>
            <a:r>
              <a:rPr lang="en-IN" sz="1600" b="0" dirty="0">
                <a:effectLst/>
                <a:latin typeface="Consolas" panose="020B0609020204030204" pitchFamily="49" charset="0"/>
              </a:rPr>
              <a:t>: {}}, </a:t>
            </a:r>
            <a:r>
              <a:rPr lang="en-IN" sz="1600" b="0" i="1" dirty="0">
                <a:effectLst/>
                <a:latin typeface="Consolas" panose="020B0609020204030204" pitchFamily="49" charset="0"/>
              </a:rPr>
              <a:t>"kernel_regularizer"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"bias_regularizer"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"activity_regularizer"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"kernel_constraint"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"bias_constraint"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"MaxPooling2D",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"max_pooling2d_2",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"pool_size"</a:t>
            </a:r>
            <a:r>
              <a:rPr lang="en-IN" sz="1600" b="0" dirty="0">
                <a:effectLst/>
                <a:latin typeface="Consolas" panose="020B0609020204030204" pitchFamily="49" charset="0"/>
              </a:rPr>
              <a:t>: [2, 2], </a:t>
            </a:r>
            <a:r>
              <a:rPr lang="en-IN" sz="1600" b="0" i="1" dirty="0">
                <a:effectLst/>
                <a:latin typeface="Consolas" panose="020B0609020204030204" pitchFamily="49" charset="0"/>
              </a:rPr>
              <a:t>"padding"</a:t>
            </a:r>
            <a:r>
              <a:rPr lang="en-IN" sz="1600" b="0" dirty="0">
                <a:effectLst/>
                <a:latin typeface="Consolas" panose="020B0609020204030204" pitchFamily="49" charset="0"/>
              </a:rPr>
              <a:t>: "valid", </a:t>
            </a:r>
            <a:r>
              <a:rPr lang="en-IN" sz="1600" b="0" i="1" dirty="0">
                <a:effectLst/>
                <a:latin typeface="Consolas" panose="020B0609020204030204" pitchFamily="49" charset="0"/>
              </a:rPr>
              <a:t>"strides"</a:t>
            </a:r>
            <a:r>
              <a:rPr lang="en-IN" sz="1600" b="0" dirty="0">
                <a:effectLst/>
                <a:latin typeface="Consolas" panose="020B0609020204030204" pitchFamily="49" charset="0"/>
              </a:rPr>
              <a:t>: [2, 2], </a:t>
            </a:r>
            <a:r>
              <a:rPr lang="en-IN" sz="1600" b="0" i="1" dirty="0">
                <a:effectLst/>
                <a:latin typeface="Consolas" panose="020B0609020204030204" pitchFamily="49" charset="0"/>
              </a:rPr>
              <a:t>"data_format"</a:t>
            </a:r>
            <a:r>
              <a:rPr lang="en-IN" sz="1600" b="0" dirty="0">
                <a:effectLst/>
                <a:latin typeface="Consolas" panose="020B0609020204030204" pitchFamily="49" charset="0"/>
              </a:rPr>
              <a:t>: "channels_last"}},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"Flatten",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"flatten",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"data_format"</a:t>
            </a:r>
            <a:r>
              <a:rPr lang="en-IN" sz="1600" b="0" dirty="0">
                <a:effectLst/>
                <a:latin typeface="Consolas" panose="020B0609020204030204" pitchFamily="49" charset="0"/>
              </a:rPr>
              <a:t>: "channels_last"}},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"Dense",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"dense",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"units"</a:t>
            </a:r>
            <a:r>
              <a:rPr lang="en-IN" sz="1600" b="0" dirty="0">
                <a:effectLst/>
                <a:latin typeface="Consolas" panose="020B0609020204030204" pitchFamily="49" charset="0"/>
              </a:rPr>
              <a:t>: 1024, </a:t>
            </a:r>
            <a:r>
              <a:rPr lang="en-IN" sz="1600" b="0" i="1" dirty="0">
                <a:effectLst/>
                <a:latin typeface="Consolas" panose="020B0609020204030204" pitchFamily="49" charset="0"/>
              </a:rPr>
              <a:t>"activation"</a:t>
            </a:r>
            <a:r>
              <a:rPr lang="en-IN" sz="1600" b="0" dirty="0">
                <a:effectLst/>
                <a:latin typeface="Consolas" panose="020B0609020204030204" pitchFamily="49" charset="0"/>
              </a:rPr>
              <a:t>: "relu", </a:t>
            </a:r>
            <a:r>
              <a:rPr lang="en-IN" sz="1600" b="0" i="1" dirty="0">
                <a:effectLst/>
                <a:latin typeface="Consolas" panose="020B0609020204030204" pitchFamily="49" charset="0"/>
              </a:rPr>
              <a:t>"use_bias"</a:t>
            </a:r>
            <a:r>
              <a:rPr lang="en-IN" sz="1600" b="0" dirty="0">
                <a:effectLst/>
                <a:latin typeface="Consolas" panose="020B0609020204030204" pitchFamily="49" charset="0"/>
              </a:rPr>
              <a:t>: true, </a:t>
            </a:r>
            <a:r>
              <a:rPr lang="en-IN" sz="1600" b="0" i="1" dirty="0">
                <a:effectLst/>
                <a:latin typeface="Consolas" panose="020B0609020204030204" pitchFamily="49" charset="0"/>
              </a:rPr>
              <a:t>"kernel_initializer"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"GlorotUniform",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"bias_initializer"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"Zeros", </a:t>
            </a:r>
            <a:r>
              <a:rPr lang="en-IN" sz="1600" b="0" i="1" dirty="0">
                <a:effectLst/>
                <a:latin typeface="Consolas" panose="020B0609020204030204" pitchFamily="49" charset="0"/>
              </a:rPr>
              <a:t>"config"</a:t>
            </a:r>
            <a:r>
              <a:rPr lang="en-IN" sz="1600" b="0" dirty="0">
                <a:effectLst/>
                <a:latin typeface="Consolas" panose="020B0609020204030204" pitchFamily="49" charset="0"/>
              </a:rPr>
              <a:t>: {}}, </a:t>
            </a:r>
            <a:r>
              <a:rPr lang="en-IN" sz="1600" b="0" i="1" dirty="0">
                <a:effectLst/>
                <a:latin typeface="Consolas" panose="020B0609020204030204" pitchFamily="49" charset="0"/>
              </a:rPr>
              <a:t>"kernel_regularizer"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"bias_regularizer"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"activity_regularizer"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"kernel_constraint"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"bias_constraint"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"Dropout",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"dropout_2",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"rate"</a:t>
            </a:r>
            <a:r>
              <a:rPr lang="en-IN" sz="1600" b="0" dirty="0">
                <a:effectLst/>
                <a:latin typeface="Consolas" panose="020B0609020204030204" pitchFamily="49" charset="0"/>
              </a:rPr>
              <a:t>: 0.2, </a:t>
            </a:r>
            <a:r>
              <a:rPr lang="en-IN" sz="1600" b="0" i="1" dirty="0">
                <a:effectLst/>
                <a:latin typeface="Consolas" panose="020B0609020204030204" pitchFamily="49" charset="0"/>
              </a:rPr>
              <a:t>"noise_shape"</a:t>
            </a:r>
            <a:r>
              <a:rPr lang="en-IN" sz="1600" b="0" dirty="0">
                <a:effectLst/>
                <a:latin typeface="Consolas" panose="020B0609020204030204" pitchFamily="49" charset="0"/>
              </a:rPr>
              <a:t>: null,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"Dense",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"dense_1", </a:t>
            </a:r>
            <a:r>
              <a:rPr lang="en-IN" sz="1600" b="0" i="1" dirty="0">
                <a:effectLst/>
                <a:latin typeface="Consolas" panose="020B0609020204030204" pitchFamily="49" charset="0"/>
              </a:rPr>
              <a:t>"trainable</a:t>
            </a:r>
            <a:endParaRPr lang="en-IN" sz="1600" dirty="0"/>
          </a:p>
        </p:txBody>
      </p:sp>
      <p:sp>
        <p:nvSpPr>
          <p:cNvPr id="9" name="CustomShape 2">
            <a:extLst>
              <a:ext uri="{FF2B5EF4-FFF2-40B4-BE49-F238E27FC236}">
                <a16:creationId xmlns:a16="http://schemas.microsoft.com/office/drawing/2014/main" id="{6903B2CE-845F-4EA3-B2FE-A056AA8D66E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sp>
        <p:nvSpPr>
          <p:cNvPr id="6" name="CustomShape 3">
            <a:extLst>
              <a:ext uri="{FF2B5EF4-FFF2-40B4-BE49-F238E27FC236}">
                <a16:creationId xmlns:a16="http://schemas.microsoft.com/office/drawing/2014/main" id="{07C2AFFD-9888-4AAA-8AE5-463640F5FC3A}"/>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US" sz="1800" b="1" strike="noStrike" spc="-1" dirty="0">
                <a:solidFill>
                  <a:srgbClr val="FFFFFF"/>
                </a:solidFill>
                <a:latin typeface="Source Sans Pro Black"/>
              </a:rPr>
              <a:t>3</a:t>
            </a:r>
            <a:r>
              <a:rPr lang="en-IN" sz="1800" b="1" strike="noStrike" spc="-1" dirty="0">
                <a:solidFill>
                  <a:srgbClr val="FFFFFF"/>
                </a:solidFill>
                <a:latin typeface="Source Sans Pro Black"/>
              </a:rPr>
              <a:t>0</a:t>
            </a:r>
            <a:endParaRPr lang="en-IN" sz="1800" b="0" strike="noStrike" spc="-1" dirty="0">
              <a:latin typeface="Arial"/>
            </a:endParaRPr>
          </a:p>
        </p:txBody>
      </p:sp>
    </p:spTree>
    <p:extLst>
      <p:ext uri="{BB962C8B-B14F-4D97-AF65-F5344CB8AC3E}">
        <p14:creationId xmlns:p14="http://schemas.microsoft.com/office/powerpoint/2010/main" val="2473617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sp>
        <p:nvSpPr>
          <p:cNvPr id="8" name="TextBox 7">
            <a:extLst>
              <a:ext uri="{FF2B5EF4-FFF2-40B4-BE49-F238E27FC236}">
                <a16:creationId xmlns:a16="http://schemas.microsoft.com/office/drawing/2014/main" id="{E484372D-D213-42A7-9D7E-D8E66EE08E93}"/>
              </a:ext>
            </a:extLst>
          </p:cNvPr>
          <p:cNvSpPr txBox="1"/>
          <p:nvPr/>
        </p:nvSpPr>
        <p:spPr>
          <a:xfrm>
            <a:off x="217345" y="879683"/>
            <a:ext cx="9745362" cy="3293209"/>
          </a:xfrm>
          <a:prstGeom prst="rect">
            <a:avLst/>
          </a:prstGeom>
          <a:noFill/>
        </p:spPr>
        <p:txBody>
          <a:bodyPr wrap="square">
            <a:spAutoFit/>
          </a:bodyPr>
          <a:lstStyle/>
          <a:p>
            <a:r>
              <a:rPr lang="en-IN" sz="1600" b="0" dirty="0">
                <a:effectLst/>
                <a:latin typeface="Consolas" panose="020B0609020204030204" pitchFamily="49" charset="0"/>
              </a:rPr>
              <a:t>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"pool_size"</a:t>
            </a:r>
            <a:r>
              <a:rPr lang="en-IN" sz="1600" b="0" dirty="0">
                <a:effectLst/>
                <a:latin typeface="Consolas" panose="020B0609020204030204" pitchFamily="49" charset="0"/>
              </a:rPr>
              <a:t>: [2, 2], </a:t>
            </a:r>
            <a:r>
              <a:rPr lang="en-IN" sz="1600" b="0" i="1" dirty="0">
                <a:effectLst/>
                <a:latin typeface="Consolas" panose="020B0609020204030204" pitchFamily="49" charset="0"/>
              </a:rPr>
              <a:t>"padding"</a:t>
            </a:r>
            <a:r>
              <a:rPr lang="en-IN" sz="1600" b="0" dirty="0">
                <a:effectLst/>
                <a:latin typeface="Consolas" panose="020B0609020204030204" pitchFamily="49" charset="0"/>
              </a:rPr>
              <a:t>: "valid", </a:t>
            </a:r>
            <a:r>
              <a:rPr lang="en-IN" sz="1600" b="0" i="1" dirty="0">
                <a:effectLst/>
                <a:latin typeface="Consolas" panose="020B0609020204030204" pitchFamily="49" charset="0"/>
              </a:rPr>
              <a:t>"strides"</a:t>
            </a:r>
            <a:r>
              <a:rPr lang="en-IN" sz="1600" b="0" dirty="0">
                <a:effectLst/>
                <a:latin typeface="Consolas" panose="020B0609020204030204" pitchFamily="49" charset="0"/>
              </a:rPr>
              <a:t>: [2, 2], </a:t>
            </a:r>
            <a:r>
              <a:rPr lang="en-IN" sz="1600" b="0" i="1" dirty="0">
                <a:effectLst/>
                <a:latin typeface="Consolas" panose="020B0609020204030204" pitchFamily="49" charset="0"/>
              </a:rPr>
              <a:t>"data_format"</a:t>
            </a:r>
            <a:r>
              <a:rPr lang="en-IN" sz="1600" b="0" dirty="0">
                <a:effectLst/>
                <a:latin typeface="Consolas" panose="020B0609020204030204" pitchFamily="49" charset="0"/>
              </a:rPr>
              <a:t>:</a:t>
            </a:r>
            <a:r>
              <a:rPr lang="en-IN" sz="1600" b="0" i="1" dirty="0">
                <a:effectLst/>
                <a:latin typeface="Consolas" panose="020B0609020204030204" pitchFamily="49" charset="0"/>
              </a:rPr>
              <a:t>"</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"units"</a:t>
            </a:r>
            <a:r>
              <a:rPr lang="en-IN" sz="1600" b="0" dirty="0">
                <a:effectLst/>
                <a:latin typeface="Consolas" panose="020B0609020204030204" pitchFamily="49" charset="0"/>
              </a:rPr>
              <a:t>: 1024, </a:t>
            </a:r>
            <a:r>
              <a:rPr lang="en-IN" sz="1600" b="0" i="1" dirty="0">
                <a:effectLst/>
                <a:latin typeface="Consolas" panose="020B0609020204030204" pitchFamily="49" charset="0"/>
              </a:rPr>
              <a:t>"activation"</a:t>
            </a:r>
            <a:r>
              <a:rPr lang="en-IN" sz="1600" b="0" dirty="0">
                <a:effectLst/>
                <a:latin typeface="Consolas" panose="020B0609020204030204" pitchFamily="49" charset="0"/>
              </a:rPr>
              <a:t>: "relu", </a:t>
            </a:r>
            <a:r>
              <a:rPr lang="en-IN" sz="1600" b="0" i="1" dirty="0">
                <a:effectLst/>
                <a:latin typeface="Consolas" panose="020B0609020204030204" pitchFamily="49" charset="0"/>
              </a:rPr>
              <a:t>"use_bias"</a:t>
            </a:r>
            <a:r>
              <a:rPr lang="en-IN" sz="1600" b="0" dirty="0">
                <a:effectLst/>
                <a:latin typeface="Consolas" panose="020B0609020204030204" pitchFamily="49" charset="0"/>
              </a:rPr>
              <a:t>: true, </a:t>
            </a:r>
            <a:r>
              <a:rPr lang="en-IN" sz="1600" b="0" i="1" dirty="0">
                <a:effectLst/>
                <a:latin typeface="Consolas" panose="020B0609020204030204" pitchFamily="49" charset="0"/>
              </a:rPr>
              <a:t>"kernel_initializer"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"GlorotUniform",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"bias_initializer"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"Zeros", </a:t>
            </a:r>
            <a:r>
              <a:rPr lang="en-IN" sz="1600" b="0" i="1" dirty="0">
                <a:effectLst/>
                <a:latin typeface="Consolas" panose="020B0609020204030204" pitchFamily="49" charset="0"/>
              </a:rPr>
              <a:t>"config"</a:t>
            </a:r>
            <a:r>
              <a:rPr lang="en-IN" sz="1600" b="0" dirty="0">
                <a:effectLst/>
                <a:latin typeface="Consolas" panose="020B0609020204030204" pitchFamily="49" charset="0"/>
              </a:rPr>
              <a:t>: {}}, </a:t>
            </a:r>
            <a:r>
              <a:rPr lang="en-IN" sz="1600" b="0" i="1" dirty="0">
                <a:effectLst/>
                <a:latin typeface="Consolas" panose="020B0609020204030204" pitchFamily="49" charset="0"/>
              </a:rPr>
              <a:t>"kernel_regularizer"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"bias_regularizer"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"activity_regularizer"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"kernel_constraint"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"bias_constraint"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"Dropout",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"dropout_3",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"rate"</a:t>
            </a:r>
            <a:r>
              <a:rPr lang="en-IN" sz="1600" b="0" dirty="0">
                <a:effectLst/>
                <a:latin typeface="Consolas" panose="020B0609020204030204" pitchFamily="49" charset="0"/>
              </a:rPr>
              <a:t>: 0.2, </a:t>
            </a:r>
            <a:r>
              <a:rPr lang="en-IN" sz="1600" b="0" i="1" dirty="0">
                <a:effectLst/>
                <a:latin typeface="Consolas" panose="020B0609020204030204" pitchFamily="49" charset="0"/>
              </a:rPr>
              <a:t>"noise_shape"</a:t>
            </a:r>
            <a:r>
              <a:rPr lang="en-IN" sz="1600" b="0" dirty="0">
                <a:effectLst/>
                <a:latin typeface="Consolas" panose="020B0609020204030204" pitchFamily="49" charset="0"/>
              </a:rPr>
              <a:t>: null,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"class_name"</a:t>
            </a:r>
            <a:r>
              <a:rPr lang="en-IN" sz="1600" b="0" dirty="0">
                <a:effectLst/>
                <a:latin typeface="Consolas" panose="020B0609020204030204" pitchFamily="49" charset="0"/>
              </a:rPr>
              <a:t>: "Dense",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"name"</a:t>
            </a:r>
            <a:r>
              <a:rPr lang="en-IN" sz="1600" b="0" dirty="0">
                <a:effectLst/>
                <a:latin typeface="Consolas" panose="020B0609020204030204" pitchFamily="49" charset="0"/>
              </a:rPr>
              <a:t>: "dense_2", </a:t>
            </a:r>
            <a:r>
              <a:rPr lang="en-IN" sz="1600" b="0" i="1" dirty="0">
                <a:effectLst/>
                <a:latin typeface="Consolas" panose="020B0609020204030204" pitchFamily="49" charset="0"/>
              </a:rPr>
              <a:t>"trainable"</a:t>
            </a:r>
            <a:r>
              <a:rPr lang="en-IN" sz="1600" b="0" dirty="0">
                <a:effectLst/>
                <a:latin typeface="Consolas" panose="020B0609020204030204" pitchFamily="49" charset="0"/>
              </a:rPr>
              <a:t>: true, </a:t>
            </a:r>
            <a:r>
              <a:rPr lang="en-IN" sz="1600" b="0" i="1" dirty="0">
                <a:effectLst/>
                <a:latin typeface="Consolas" panose="020B0609020204030204" pitchFamily="49" charset="0"/>
              </a:rPr>
              <a:t>"dtype"</a:t>
            </a:r>
            <a:r>
              <a:rPr lang="en-IN" sz="1600" b="0" dirty="0">
                <a:effectLst/>
                <a:latin typeface="Consolas" panose="020B0609020204030204" pitchFamily="49" charset="0"/>
              </a:rPr>
              <a:t>: "float32", </a:t>
            </a:r>
            <a:r>
              <a:rPr lang="en-IN" sz="1600" b="0" i="1" dirty="0">
                <a:effectLst/>
                <a:latin typeface="Consolas" panose="020B0609020204030204" pitchFamily="49" charset="0"/>
              </a:rPr>
              <a:t>"units"</a:t>
            </a:r>
            <a:r>
              <a:rPr lang="en-IN" sz="1600" b="0" dirty="0">
                <a:effectLst/>
                <a:latin typeface="Consolas" panose="020B0609020204030204" pitchFamily="49" charset="0"/>
              </a:rPr>
              <a:t>: 7, </a:t>
            </a:r>
            <a:r>
              <a:rPr lang="en-IN" sz="1600" b="0" i="1" dirty="0">
                <a:effectLst/>
                <a:latin typeface="Consolas" panose="020B0609020204030204" pitchFamily="49" charset="0"/>
              </a:rPr>
              <a:t>"activation"</a:t>
            </a:r>
            <a:r>
              <a:rPr lang="en-IN" sz="1600" b="0" dirty="0">
                <a:effectLst/>
                <a:latin typeface="Consolas" panose="020B0609020204030204" pitchFamily="49" charset="0"/>
              </a:rPr>
              <a:t>: "softmax", </a:t>
            </a:r>
            <a:r>
              <a:rPr lang="en-IN" sz="1600" b="0" i="1" dirty="0">
                <a:effectLst/>
                <a:latin typeface="Consolas" panose="020B0609020204030204" pitchFamily="49" charset="0"/>
              </a:rPr>
              <a:t>"use_bias"</a:t>
            </a:r>
            <a:r>
              <a:rPr lang="en-IN" sz="1600" b="0" dirty="0">
                <a:effectLst/>
                <a:latin typeface="Consolas" panose="020B0609020204030204" pitchFamily="49" charset="0"/>
              </a:rPr>
              <a:t>: true, </a:t>
            </a:r>
            <a:r>
              <a:rPr lang="en-IN" sz="1600" b="0" i="1" dirty="0">
                <a:effectLst/>
                <a:latin typeface="Consolas" panose="020B0609020204030204" pitchFamily="49" charset="0"/>
              </a:rPr>
              <a:t>"kernel_initializer"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"GlorotUniform", </a:t>
            </a:r>
            <a:r>
              <a:rPr lang="en-IN" sz="1600" b="0" i="1" dirty="0">
                <a:effectLst/>
                <a:latin typeface="Consolas" panose="020B0609020204030204" pitchFamily="49" charset="0"/>
              </a:rPr>
              <a:t>"config"</a:t>
            </a:r>
            <a:r>
              <a:rPr lang="en-IN" sz="1600" b="0" dirty="0">
                <a:effectLst/>
                <a:latin typeface="Consolas" panose="020B0609020204030204" pitchFamily="49" charset="0"/>
              </a:rPr>
              <a:t>: {</a:t>
            </a:r>
            <a:r>
              <a:rPr lang="en-IN" sz="1600" b="0" i="1" dirty="0">
                <a:effectLst/>
                <a:latin typeface="Consolas" panose="020B0609020204030204" pitchFamily="49" charset="0"/>
              </a:rPr>
              <a:t>"seed"</a:t>
            </a:r>
            <a:r>
              <a:rPr lang="en-IN" sz="1600" b="0" dirty="0">
                <a:effectLst/>
                <a:latin typeface="Consolas" panose="020B0609020204030204" pitchFamily="49" charset="0"/>
              </a:rPr>
              <a:t>: null}}, </a:t>
            </a:r>
            <a:r>
              <a:rPr lang="en-IN" sz="1600" b="0" i="1" dirty="0">
                <a:effectLst/>
                <a:latin typeface="Consolas" panose="020B0609020204030204" pitchFamily="49" charset="0"/>
              </a:rPr>
              <a:t>"bias_initializer"</a:t>
            </a:r>
            <a:r>
              <a:rPr lang="en-IN" sz="1600" b="0" dirty="0">
                <a:effectLst/>
                <a:latin typeface="Consolas" panose="020B0609020204030204" pitchFamily="49" charset="0"/>
              </a:rPr>
              <a:t>: {</a:t>
            </a:r>
            <a:r>
              <a:rPr lang="en-IN" sz="1600" b="0" i="1" dirty="0">
                <a:effectLst/>
                <a:latin typeface="Consolas" panose="020B0609020204030204" pitchFamily="49" charset="0"/>
              </a:rPr>
              <a:t>"class_name"</a:t>
            </a:r>
            <a:r>
              <a:rPr lang="en-IN" sz="1600" b="0" dirty="0">
                <a:effectLst/>
                <a:latin typeface="Consolas" panose="020B0609020204030204" pitchFamily="49" charset="0"/>
              </a:rPr>
              <a:t>: "Zeros", </a:t>
            </a:r>
            <a:r>
              <a:rPr lang="en-IN" sz="1600" b="0" i="1" dirty="0">
                <a:effectLst/>
                <a:latin typeface="Consolas" panose="020B0609020204030204" pitchFamily="49" charset="0"/>
              </a:rPr>
              <a:t>"config"</a:t>
            </a:r>
            <a:r>
              <a:rPr lang="en-IN" sz="1600" b="0" dirty="0">
                <a:effectLst/>
                <a:latin typeface="Consolas" panose="020B0609020204030204" pitchFamily="49" charset="0"/>
              </a:rPr>
              <a:t>: {}}, </a:t>
            </a:r>
            <a:r>
              <a:rPr lang="en-IN" sz="1600" b="0" i="1" dirty="0">
                <a:effectLst/>
                <a:latin typeface="Consolas" panose="020B0609020204030204" pitchFamily="49" charset="0"/>
              </a:rPr>
              <a:t>"kernel_regularizer"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"bias_regularizer"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"activity_regularizer"</a:t>
            </a:r>
            <a:r>
              <a:rPr lang="en-IN" sz="1600" b="0" dirty="0">
                <a:effectLst/>
                <a:latin typeface="Consolas" panose="020B0609020204030204" pitchFamily="49" charset="0"/>
              </a:rPr>
              <a:t>: null, </a:t>
            </a:r>
            <a:r>
              <a:rPr lang="en-IN" sz="1600" b="0" i="1" dirty="0">
                <a:effectLst/>
                <a:latin typeface="Consolas" panose="020B0609020204030204" pitchFamily="49" charset="0"/>
              </a:rPr>
              <a:t>"kernel_constraint"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"bias_constraint"</a:t>
            </a:r>
            <a:r>
              <a:rPr lang="en-IN" sz="1600" b="0" dirty="0">
                <a:effectLst/>
                <a:latin typeface="Consolas" panose="020B0609020204030204" pitchFamily="49" charset="0"/>
              </a:rPr>
              <a:t>: null}}]}, </a:t>
            </a:r>
            <a:r>
              <a:rPr lang="en-IN" sz="1600" b="0" i="1" dirty="0">
                <a:effectLst/>
                <a:latin typeface="Consolas" panose="020B0609020204030204" pitchFamily="49" charset="0"/>
              </a:rPr>
              <a:t>"keras_version"</a:t>
            </a:r>
            <a:r>
              <a:rPr lang="en-IN" sz="1600" b="0" dirty="0">
                <a:effectLst/>
                <a:latin typeface="Consolas" panose="020B0609020204030204" pitchFamily="49" charset="0"/>
              </a:rPr>
              <a:t>: "2.4.0", </a:t>
            </a:r>
            <a:r>
              <a:rPr lang="en-IN" sz="1600" b="0" i="1" dirty="0">
                <a:effectLst/>
                <a:latin typeface="Consolas" panose="020B0609020204030204" pitchFamily="49" charset="0"/>
              </a:rPr>
              <a:t>"backend"</a:t>
            </a:r>
            <a:r>
              <a:rPr lang="en-IN" sz="1600" b="0" dirty="0">
                <a:effectLst/>
                <a:latin typeface="Consolas" panose="020B0609020204030204" pitchFamily="49" charset="0"/>
              </a:rPr>
              <a:t>: "tensorflow"}</a:t>
            </a:r>
            <a:endParaRPr lang="en-IN" sz="1600" dirty="0"/>
          </a:p>
        </p:txBody>
      </p:sp>
      <p:sp>
        <p:nvSpPr>
          <p:cNvPr id="6" name="CustomShape 3">
            <a:extLst>
              <a:ext uri="{FF2B5EF4-FFF2-40B4-BE49-F238E27FC236}">
                <a16:creationId xmlns:a16="http://schemas.microsoft.com/office/drawing/2014/main" id="{A5B7ABA8-3B8B-4F75-9187-C730CC91740D}"/>
              </a:ext>
            </a:extLst>
          </p:cNvPr>
          <p:cNvSpPr/>
          <p:nvPr/>
        </p:nvSpPr>
        <p:spPr>
          <a:xfrm>
            <a:off x="7561345" y="700399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31</a:t>
            </a:r>
            <a:endParaRPr lang="en-IN" sz="1800" b="0" strike="noStrike" spc="-1" dirty="0">
              <a:latin typeface="Arial"/>
            </a:endParaRPr>
          </a:p>
        </p:txBody>
      </p:sp>
    </p:spTree>
    <p:extLst>
      <p:ext uri="{BB962C8B-B14F-4D97-AF65-F5344CB8AC3E}">
        <p14:creationId xmlns:p14="http://schemas.microsoft.com/office/powerpoint/2010/main" val="393315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Code for Emotion Recognition  </a:t>
            </a:r>
            <a:endParaRPr lang="en-IN" sz="2800" b="1" dirty="0">
              <a:solidFill>
                <a:schemeClr val="bg1"/>
              </a:solidFill>
            </a:endParaRPr>
          </a:p>
        </p:txBody>
      </p:sp>
      <p:sp>
        <p:nvSpPr>
          <p:cNvPr id="7" name="TextBox 6">
            <a:extLst>
              <a:ext uri="{FF2B5EF4-FFF2-40B4-BE49-F238E27FC236}">
                <a16:creationId xmlns:a16="http://schemas.microsoft.com/office/drawing/2014/main" id="{9A90CB9C-105E-4FF3-9A98-FD2621474C6F}"/>
              </a:ext>
            </a:extLst>
          </p:cNvPr>
          <p:cNvSpPr txBox="1"/>
          <p:nvPr/>
        </p:nvSpPr>
        <p:spPr>
          <a:xfrm>
            <a:off x="101009" y="809793"/>
            <a:ext cx="9863280" cy="6740307"/>
          </a:xfrm>
          <a:prstGeom prst="rect">
            <a:avLst/>
          </a:prstGeom>
          <a:noFill/>
        </p:spPr>
        <p:txBody>
          <a:bodyPr wrap="square">
            <a:spAutoFit/>
          </a:bodyPr>
          <a:lstStyle/>
          <a:p>
            <a:r>
              <a:rPr lang="en-IN" sz="1600" b="0" dirty="0">
                <a:effectLst/>
                <a:latin typeface="Consolas" panose="020B0609020204030204" pitchFamily="49" charset="0"/>
              </a:rPr>
              <a:t>from </a:t>
            </a:r>
            <a:r>
              <a:rPr lang="en-IN" sz="1600" b="0" u="sng" dirty="0">
                <a:effectLst/>
                <a:latin typeface="Consolas" panose="020B0609020204030204" pitchFamily="49" charset="0"/>
              </a:rPr>
              <a:t>cv2</a:t>
            </a:r>
            <a:r>
              <a:rPr lang="en-IN" sz="1600" b="0" dirty="0">
                <a:effectLst/>
                <a:latin typeface="Consolas" panose="020B0609020204030204" pitchFamily="49" charset="0"/>
              </a:rPr>
              <a:t> import </a:t>
            </a:r>
            <a:r>
              <a:rPr lang="en-IN" sz="1600" b="0" u="sng" dirty="0">
                <a:effectLst/>
                <a:latin typeface="Consolas" panose="020B0609020204030204" pitchFamily="49" charset="0"/>
              </a:rPr>
              <a:t>cv2</a:t>
            </a:r>
            <a:endParaRPr lang="en-IN" sz="1600" b="0" dirty="0">
              <a:effectLst/>
              <a:latin typeface="Consolas" panose="020B0609020204030204" pitchFamily="49" charset="0"/>
            </a:endParaRPr>
          </a:p>
          <a:p>
            <a:r>
              <a:rPr lang="en-IN" sz="1600" b="0" dirty="0">
                <a:effectLst/>
                <a:latin typeface="Consolas" panose="020B0609020204030204" pitchFamily="49" charset="0"/>
              </a:rPr>
              <a:t>import </a:t>
            </a:r>
            <a:r>
              <a:rPr lang="en-IN" sz="1600" b="0" u="sng" dirty="0">
                <a:effectLst/>
                <a:latin typeface="Consolas" panose="020B0609020204030204" pitchFamily="49" charset="0"/>
              </a:rPr>
              <a:t>os</a:t>
            </a:r>
            <a:endParaRPr lang="en-IN" sz="1600" b="0" dirty="0">
              <a:effectLst/>
              <a:latin typeface="Consolas" panose="020B0609020204030204" pitchFamily="49" charset="0"/>
            </a:endParaRPr>
          </a:p>
          <a:p>
            <a:r>
              <a:rPr lang="en-IN" sz="1600" b="0" dirty="0">
                <a:effectLst/>
                <a:latin typeface="Consolas" panose="020B0609020204030204" pitchFamily="49" charset="0"/>
              </a:rPr>
              <a:t>import </a:t>
            </a:r>
            <a:r>
              <a:rPr lang="en-IN" sz="1600" b="0" u="sng" dirty="0">
                <a:effectLst/>
                <a:latin typeface="Consolas" panose="020B0609020204030204" pitchFamily="49" charset="0"/>
              </a:rPr>
              <a:t>numpy</a:t>
            </a:r>
            <a:r>
              <a:rPr lang="en-IN" sz="1600" b="0" dirty="0">
                <a:effectLst/>
                <a:latin typeface="Consolas" panose="020B0609020204030204" pitchFamily="49" charset="0"/>
              </a:rPr>
              <a:t> as </a:t>
            </a:r>
            <a:r>
              <a:rPr lang="en-IN" sz="1600" b="0" u="sng" dirty="0">
                <a:effectLst/>
                <a:latin typeface="Consolas" panose="020B0609020204030204" pitchFamily="49" charset="0"/>
              </a:rPr>
              <a:t>np</a:t>
            </a:r>
            <a:endParaRPr lang="en-IN" sz="1600" b="0" dirty="0">
              <a:effectLst/>
              <a:latin typeface="Consolas" panose="020B0609020204030204" pitchFamily="49" charset="0"/>
            </a:endParaRPr>
          </a:p>
          <a:p>
            <a:r>
              <a:rPr lang="en-IN" sz="1600" b="0" dirty="0">
                <a:effectLst/>
                <a:latin typeface="Consolas" panose="020B0609020204030204" pitchFamily="49" charset="0"/>
              </a:rPr>
              <a:t>from </a:t>
            </a:r>
            <a:r>
              <a:rPr lang="en-IN" sz="1600" b="0" u="sng" dirty="0">
                <a:effectLst/>
                <a:latin typeface="Consolas" panose="020B0609020204030204" pitchFamily="49" charset="0"/>
              </a:rPr>
              <a:t>keras</a:t>
            </a:r>
            <a:r>
              <a:rPr lang="en-IN" sz="1600" b="0" dirty="0">
                <a:effectLst/>
                <a:latin typeface="Consolas" panose="020B0609020204030204" pitchFamily="49" charset="0"/>
              </a:rPr>
              <a:t>.</a:t>
            </a:r>
            <a:r>
              <a:rPr lang="en-IN" sz="1600" b="0" u="sng" dirty="0">
                <a:effectLst/>
                <a:latin typeface="Consolas" panose="020B0609020204030204" pitchFamily="49" charset="0"/>
              </a:rPr>
              <a:t>models</a:t>
            </a:r>
            <a:r>
              <a:rPr lang="en-IN" sz="1600" b="0" dirty="0">
                <a:effectLst/>
                <a:latin typeface="Consolas" panose="020B0609020204030204" pitchFamily="49" charset="0"/>
              </a:rPr>
              <a:t> import model_from_json</a:t>
            </a:r>
          </a:p>
          <a:p>
            <a:r>
              <a:rPr lang="en-IN" sz="1600" b="0" dirty="0">
                <a:effectLst/>
                <a:latin typeface="Consolas" panose="020B0609020204030204" pitchFamily="49" charset="0"/>
              </a:rPr>
              <a:t>from </a:t>
            </a:r>
            <a:r>
              <a:rPr lang="en-IN" sz="1600" b="0" u="sng" dirty="0">
                <a:effectLst/>
                <a:latin typeface="Consolas" panose="020B0609020204030204" pitchFamily="49" charset="0"/>
              </a:rPr>
              <a:t>keras</a:t>
            </a:r>
            <a:r>
              <a:rPr lang="en-IN" sz="1600" b="0" dirty="0">
                <a:effectLst/>
                <a:latin typeface="Consolas" panose="020B0609020204030204" pitchFamily="49" charset="0"/>
              </a:rPr>
              <a:t>.</a:t>
            </a:r>
            <a:r>
              <a:rPr lang="en-IN" sz="1600" b="0" u="sng" dirty="0">
                <a:effectLst/>
                <a:latin typeface="Consolas" panose="020B0609020204030204" pitchFamily="49" charset="0"/>
              </a:rPr>
              <a:t>preprocessing</a:t>
            </a:r>
            <a:r>
              <a:rPr lang="en-IN" sz="1600" b="0" dirty="0">
                <a:effectLst/>
                <a:latin typeface="Consolas" panose="020B0609020204030204" pitchFamily="49" charset="0"/>
              </a:rPr>
              <a:t> import </a:t>
            </a:r>
            <a:r>
              <a:rPr lang="en-IN" sz="1600" b="0" u="sng" dirty="0">
                <a:effectLst/>
                <a:latin typeface="Consolas" panose="020B0609020204030204" pitchFamily="49" charset="0"/>
              </a:rPr>
              <a:t>image</a:t>
            </a:r>
            <a:endParaRPr lang="en-IN" sz="1600" b="0" dirty="0">
              <a:effectLst/>
              <a:latin typeface="Consolas" panose="020B0609020204030204" pitchFamily="49" charset="0"/>
            </a:endParaRPr>
          </a:p>
          <a:p>
            <a:r>
              <a:rPr lang="en-IN" sz="1600" b="0" dirty="0">
                <a:effectLst/>
                <a:latin typeface="Consolas" panose="020B0609020204030204" pitchFamily="49" charset="0"/>
              </a:rPr>
              <a:t>import </a:t>
            </a:r>
            <a:r>
              <a:rPr lang="en-IN" sz="1600" b="0" u="sng" dirty="0">
                <a:effectLst/>
                <a:latin typeface="Consolas" panose="020B0609020204030204" pitchFamily="49" charset="0"/>
              </a:rPr>
              <a:t>time</a:t>
            </a:r>
            <a:endParaRPr lang="en-IN" sz="1600" b="0" dirty="0">
              <a:effectLst/>
              <a:latin typeface="Consolas" panose="020B0609020204030204" pitchFamily="49" charset="0"/>
            </a:endParaRPr>
          </a:p>
          <a:p>
            <a:r>
              <a:rPr lang="en-IN" sz="1600" b="0" dirty="0">
                <a:effectLst/>
                <a:latin typeface="Consolas" panose="020B0609020204030204" pitchFamily="49" charset="0"/>
              </a:rPr>
              <a:t>import </a:t>
            </a:r>
            <a:r>
              <a:rPr lang="en-IN" sz="1600" b="0" u="sng" dirty="0">
                <a:effectLst/>
                <a:latin typeface="Consolas" panose="020B0609020204030204" pitchFamily="49" charset="0"/>
              </a:rPr>
              <a:t>random</a:t>
            </a:r>
            <a:endParaRPr lang="en-IN" sz="1600" b="0" dirty="0">
              <a:effectLst/>
              <a:latin typeface="Consolas" panose="020B0609020204030204" pitchFamily="49" charset="0"/>
            </a:endParaRPr>
          </a:p>
          <a:p>
            <a:br>
              <a:rPr lang="en-IN" sz="1600" b="0" dirty="0">
                <a:effectLst/>
                <a:latin typeface="Consolas" panose="020B0609020204030204" pitchFamily="49" charset="0"/>
              </a:rPr>
            </a:br>
            <a:r>
              <a:rPr lang="en-IN" sz="1600" b="0" dirty="0">
                <a:effectLst/>
                <a:latin typeface="Consolas" panose="020B0609020204030204" pitchFamily="49" charset="0"/>
              </a:rPr>
              <a:t>model = model_from_json(open("fer.json", "r").read())</a:t>
            </a:r>
            <a:br>
              <a:rPr lang="en-IN" sz="1600" b="0" dirty="0">
                <a:effectLst/>
                <a:latin typeface="Consolas" panose="020B0609020204030204" pitchFamily="49" charset="0"/>
              </a:rPr>
            </a:br>
            <a:r>
              <a:rPr lang="en-IN" sz="1600" b="0" dirty="0">
                <a:effectLst/>
                <a:latin typeface="Consolas" panose="020B0609020204030204" pitchFamily="49" charset="0"/>
              </a:rPr>
              <a:t>model.load_weights('fer.h5’)</a:t>
            </a:r>
          </a:p>
          <a:p>
            <a:br>
              <a:rPr lang="en-IN" sz="1600" b="0" dirty="0">
                <a:effectLst/>
                <a:latin typeface="Consolas" panose="020B0609020204030204" pitchFamily="49" charset="0"/>
              </a:rPr>
            </a:br>
            <a:r>
              <a:rPr lang="en-IN" sz="1600" b="0" dirty="0">
                <a:effectLst/>
                <a:latin typeface="Consolas" panose="020B0609020204030204" pitchFamily="49" charset="0"/>
              </a:rPr>
              <a:t>face_haar_cascade = </a:t>
            </a:r>
            <a:r>
              <a:rPr lang="en-IN" sz="1600" b="0" u="sng" dirty="0">
                <a:effectLst/>
                <a:latin typeface="Consolas" panose="020B0609020204030204" pitchFamily="49" charset="0"/>
              </a:rPr>
              <a:t>cv2</a:t>
            </a:r>
            <a:r>
              <a:rPr lang="en-IN" sz="1600" b="0" dirty="0">
                <a:effectLst/>
                <a:latin typeface="Consolas" panose="020B0609020204030204" pitchFamily="49" charset="0"/>
              </a:rPr>
              <a:t>.CascadeClassifier('haarcascade_frontalface_default.xml')</a:t>
            </a:r>
          </a:p>
          <a:p>
            <a:br>
              <a:rPr lang="en-IN" sz="1600" b="0" dirty="0">
                <a:effectLst/>
                <a:latin typeface="Consolas" panose="020B0609020204030204" pitchFamily="49" charset="0"/>
              </a:rPr>
            </a:br>
            <a:r>
              <a:rPr lang="en-IN" sz="1600" b="0" dirty="0">
                <a:effectLst/>
                <a:latin typeface="Consolas" panose="020B0609020204030204" pitchFamily="49" charset="0"/>
              </a:rPr>
              <a:t>cap=</a:t>
            </a:r>
            <a:r>
              <a:rPr lang="en-IN" sz="1600" b="0" u="sng" dirty="0">
                <a:effectLst/>
                <a:latin typeface="Consolas" panose="020B0609020204030204" pitchFamily="49" charset="0"/>
              </a:rPr>
              <a:t>cv2</a:t>
            </a:r>
            <a:r>
              <a:rPr lang="en-IN" sz="1600" b="0" dirty="0">
                <a:effectLst/>
                <a:latin typeface="Consolas" panose="020B0609020204030204" pitchFamily="49" charset="0"/>
              </a:rPr>
              <a:t>.VideoCapture(0)</a:t>
            </a:r>
          </a:p>
          <a:p>
            <a:r>
              <a:rPr lang="en-IN" sz="1600" b="0" dirty="0">
                <a:effectLst/>
                <a:latin typeface="Consolas" panose="020B0609020204030204" pitchFamily="49" charset="0"/>
              </a:rPr>
              <a:t>now = </a:t>
            </a:r>
            <a:r>
              <a:rPr lang="en-IN" sz="1600" b="0" u="sng" dirty="0">
                <a:effectLst/>
                <a:latin typeface="Consolas" panose="020B0609020204030204" pitchFamily="49" charset="0"/>
              </a:rPr>
              <a:t>time</a:t>
            </a:r>
            <a:r>
              <a:rPr lang="en-IN" sz="1600" b="0" dirty="0">
                <a:effectLst/>
                <a:latin typeface="Consolas" panose="020B0609020204030204" pitchFamily="49" charset="0"/>
              </a:rPr>
              <a:t>.time()</a:t>
            </a:r>
          </a:p>
          <a:p>
            <a:r>
              <a:rPr lang="en-IN" sz="1600" b="0" dirty="0">
                <a:effectLst/>
                <a:latin typeface="Consolas" panose="020B0609020204030204" pitchFamily="49" charset="0"/>
              </a:rPr>
              <a:t>future = now + 15</a:t>
            </a:r>
          </a:p>
          <a:p>
            <a:r>
              <a:rPr lang="en-IN" sz="1600" b="0" dirty="0">
                <a:effectLst/>
                <a:latin typeface="Consolas" panose="020B0609020204030204" pitchFamily="49" charset="0"/>
              </a:rPr>
              <a:t>while True:</a:t>
            </a:r>
          </a:p>
          <a:p>
            <a:r>
              <a:rPr lang="en-IN" sz="1600" b="0" dirty="0">
                <a:effectLst/>
                <a:latin typeface="Consolas" panose="020B0609020204030204" pitchFamily="49" charset="0"/>
              </a:rPr>
              <a:t>ret,test_img=cap.read()         </a:t>
            </a:r>
          </a:p>
          <a:p>
            <a:r>
              <a:rPr lang="en-IN" sz="1600" b="0" dirty="0">
                <a:effectLst/>
                <a:latin typeface="Consolas" panose="020B0609020204030204" pitchFamily="49" charset="0"/>
              </a:rPr>
              <a:t>    test_img=</a:t>
            </a:r>
            <a:r>
              <a:rPr lang="en-IN" sz="1600" b="0" u="sng" dirty="0">
                <a:effectLst/>
                <a:latin typeface="Consolas" panose="020B0609020204030204" pitchFamily="49" charset="0"/>
              </a:rPr>
              <a:t>cv2</a:t>
            </a:r>
            <a:r>
              <a:rPr lang="en-IN" sz="1600" b="0" dirty="0">
                <a:effectLst/>
                <a:latin typeface="Consolas" panose="020B0609020204030204" pitchFamily="49" charset="0"/>
              </a:rPr>
              <a:t>.flip(test_img,1,0)</a:t>
            </a:r>
          </a:p>
          <a:p>
            <a:r>
              <a:rPr lang="en-IN" sz="1600" b="0" dirty="0">
                <a:effectLst/>
                <a:latin typeface="Consolas" panose="020B0609020204030204" pitchFamily="49" charset="0"/>
              </a:rPr>
              <a:t>    if not ret:</a:t>
            </a:r>
          </a:p>
          <a:p>
            <a:r>
              <a:rPr lang="en-IN" sz="1600" b="0" dirty="0">
                <a:effectLst/>
                <a:latin typeface="Consolas" panose="020B0609020204030204" pitchFamily="49" charset="0"/>
              </a:rPr>
              <a:t>        continue   </a:t>
            </a:r>
          </a:p>
          <a:p>
            <a:r>
              <a:rPr lang="en-IN" sz="1600" b="0" dirty="0">
                <a:effectLst/>
                <a:latin typeface="Consolas" panose="020B0609020204030204" pitchFamily="49" charset="0"/>
              </a:rPr>
              <a:t>    gray_img= </a:t>
            </a:r>
            <a:r>
              <a:rPr lang="en-IN" sz="1600" b="0" u="sng" dirty="0">
                <a:effectLst/>
                <a:latin typeface="Consolas" panose="020B0609020204030204" pitchFamily="49" charset="0"/>
              </a:rPr>
              <a:t>cv2</a:t>
            </a:r>
            <a:r>
              <a:rPr lang="en-IN" sz="1600" b="0" dirty="0">
                <a:effectLst/>
                <a:latin typeface="Consolas" panose="020B0609020204030204" pitchFamily="49" charset="0"/>
              </a:rPr>
              <a:t>.cvtColor(test_img, </a:t>
            </a:r>
            <a:r>
              <a:rPr lang="en-IN" sz="1600" b="0" u="sng" dirty="0">
                <a:effectLst/>
                <a:latin typeface="Consolas" panose="020B0609020204030204" pitchFamily="49" charset="0"/>
              </a:rPr>
              <a:t>cv2</a:t>
            </a:r>
            <a:r>
              <a:rPr lang="en-IN" sz="1600" b="0" dirty="0">
                <a:effectLst/>
                <a:latin typeface="Consolas" panose="020B0609020204030204" pitchFamily="49" charset="0"/>
              </a:rPr>
              <a:t>.COLOR_BGR2GRAY)</a:t>
            </a:r>
          </a:p>
          <a:p>
            <a:br>
              <a:rPr lang="en-IN" sz="1600" b="0" dirty="0">
                <a:effectLst/>
                <a:latin typeface="Consolas" panose="020B0609020204030204" pitchFamily="49" charset="0"/>
              </a:rPr>
            </a:br>
            <a:r>
              <a:rPr lang="en-IN" sz="1600" b="0" dirty="0">
                <a:effectLst/>
                <a:latin typeface="Consolas" panose="020B0609020204030204" pitchFamily="49" charset="0"/>
              </a:rPr>
              <a:t>    faces_detected = face_haar_cascade.detectMultiScale(gray_img, 1.32, 5)</a:t>
            </a:r>
          </a:p>
          <a:p>
            <a:br>
              <a:rPr lang="en-IN" sz="1600" b="0" dirty="0">
                <a:effectLst/>
                <a:latin typeface="Consolas" panose="020B0609020204030204" pitchFamily="49" charset="0"/>
              </a:rPr>
            </a:br>
            <a:endParaRPr lang="en-IN" sz="1600" b="0" dirty="0">
              <a:effectLst/>
              <a:latin typeface="Consolas" panose="020B0609020204030204" pitchFamily="49" charset="0"/>
            </a:endParaRPr>
          </a:p>
          <a:p>
            <a:endParaRPr lang="en-IN" sz="1600" b="0" dirty="0">
              <a:effectLst/>
              <a:latin typeface="Consolas" panose="020B0609020204030204" pitchFamily="49" charset="0"/>
            </a:endParaRPr>
          </a:p>
        </p:txBody>
      </p:sp>
      <p:sp>
        <p:nvSpPr>
          <p:cNvPr id="6" name="CustomShape 3">
            <a:extLst>
              <a:ext uri="{FF2B5EF4-FFF2-40B4-BE49-F238E27FC236}">
                <a16:creationId xmlns:a16="http://schemas.microsoft.com/office/drawing/2014/main" id="{17114666-D867-4D8A-8082-2512F84163E7}"/>
              </a:ext>
            </a:extLst>
          </p:cNvPr>
          <p:cNvSpPr/>
          <p:nvPr/>
        </p:nvSpPr>
        <p:spPr>
          <a:xfrm>
            <a:off x="7561345" y="701082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32</a:t>
            </a:r>
            <a:endParaRPr lang="en-IN" sz="1800" b="0" strike="noStrike" spc="-1" dirty="0">
              <a:latin typeface="Arial"/>
            </a:endParaRPr>
          </a:p>
        </p:txBody>
      </p:sp>
    </p:spTree>
    <p:extLst>
      <p:ext uri="{BB962C8B-B14F-4D97-AF65-F5344CB8AC3E}">
        <p14:creationId xmlns:p14="http://schemas.microsoft.com/office/powerpoint/2010/main" val="22848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sp>
        <p:nvSpPr>
          <p:cNvPr id="8" name="TextBox 7">
            <a:extLst>
              <a:ext uri="{FF2B5EF4-FFF2-40B4-BE49-F238E27FC236}">
                <a16:creationId xmlns:a16="http://schemas.microsoft.com/office/drawing/2014/main" id="{680C6ECE-505E-496F-B7FA-3B3D9B589AC7}"/>
              </a:ext>
            </a:extLst>
          </p:cNvPr>
          <p:cNvSpPr txBox="1"/>
          <p:nvPr/>
        </p:nvSpPr>
        <p:spPr>
          <a:xfrm>
            <a:off x="79743" y="651539"/>
            <a:ext cx="9863279" cy="6740307"/>
          </a:xfrm>
          <a:prstGeom prst="rect">
            <a:avLst/>
          </a:prstGeom>
          <a:noFill/>
        </p:spPr>
        <p:txBody>
          <a:bodyPr wrap="square">
            <a:spAutoFit/>
          </a:bodyPr>
          <a:lstStyle/>
          <a:p>
            <a:r>
              <a:rPr lang="en-IN" b="0" dirty="0">
                <a:effectLst/>
                <a:latin typeface="Consolas" panose="020B0609020204030204" pitchFamily="49" charset="0"/>
              </a:rPr>
              <a:t>for (x,y,w,h) in faces_detected:</a:t>
            </a:r>
          </a:p>
          <a:p>
            <a:r>
              <a:rPr lang="en-IN" b="0" dirty="0">
                <a:effectLst/>
                <a:latin typeface="Consolas" panose="020B0609020204030204" pitchFamily="49" charset="0"/>
              </a:rPr>
              <a:t>        </a:t>
            </a:r>
            <a:r>
              <a:rPr lang="en-IN" b="0" u="sng" dirty="0">
                <a:effectLst/>
                <a:latin typeface="Consolas" panose="020B0609020204030204" pitchFamily="49" charset="0"/>
              </a:rPr>
              <a:t>cv2</a:t>
            </a:r>
            <a:r>
              <a:rPr lang="en-IN" b="0" dirty="0">
                <a:effectLst/>
                <a:latin typeface="Consolas" panose="020B0609020204030204" pitchFamily="49" charset="0"/>
              </a:rPr>
              <a:t>.rectangle(test_img,(x,y),(x+w,y+h),(255,0,0),</a:t>
            </a:r>
            <a:r>
              <a:rPr lang="en-IN" b="0" i="1" dirty="0">
                <a:effectLst/>
                <a:latin typeface="Consolas" panose="020B0609020204030204" pitchFamily="49" charset="0"/>
              </a:rPr>
              <a:t>thickness</a:t>
            </a:r>
            <a:r>
              <a:rPr lang="en-IN" b="0" dirty="0">
                <a:effectLst/>
                <a:latin typeface="Consolas" panose="020B0609020204030204" pitchFamily="49" charset="0"/>
              </a:rPr>
              <a:t>=7)</a:t>
            </a:r>
          </a:p>
          <a:p>
            <a:r>
              <a:rPr lang="en-IN" b="0" dirty="0">
                <a:effectLst/>
                <a:latin typeface="Consolas" panose="020B0609020204030204" pitchFamily="49" charset="0"/>
              </a:rPr>
              <a:t>        roi_gray=gray_img[y:y+w,x:x+h]         </a:t>
            </a:r>
          </a:p>
          <a:p>
            <a:r>
              <a:rPr lang="en-IN" b="0" dirty="0">
                <a:effectLst/>
                <a:latin typeface="Consolas" panose="020B0609020204030204" pitchFamily="49" charset="0"/>
              </a:rPr>
              <a:t>        roi_gray=</a:t>
            </a:r>
            <a:r>
              <a:rPr lang="en-IN" b="0" u="sng" dirty="0">
                <a:effectLst/>
                <a:latin typeface="Consolas" panose="020B0609020204030204" pitchFamily="49" charset="0"/>
              </a:rPr>
              <a:t>cv2</a:t>
            </a:r>
            <a:r>
              <a:rPr lang="en-IN" b="0" dirty="0">
                <a:effectLst/>
                <a:latin typeface="Consolas" panose="020B0609020204030204" pitchFamily="49" charset="0"/>
              </a:rPr>
              <a:t>.resize(roi_gray,(48,48))</a:t>
            </a:r>
          </a:p>
          <a:p>
            <a:r>
              <a:rPr lang="en-IN" b="0" dirty="0">
                <a:effectLst/>
                <a:latin typeface="Consolas" panose="020B0609020204030204" pitchFamily="49" charset="0"/>
              </a:rPr>
              <a:t>        img_pixels = </a:t>
            </a:r>
            <a:r>
              <a:rPr lang="en-IN" b="0" u="sng" dirty="0">
                <a:effectLst/>
                <a:latin typeface="Consolas" panose="020B0609020204030204" pitchFamily="49" charset="0"/>
              </a:rPr>
              <a:t>image</a:t>
            </a:r>
            <a:r>
              <a:rPr lang="en-IN" b="0" dirty="0">
                <a:effectLst/>
                <a:latin typeface="Consolas" panose="020B0609020204030204" pitchFamily="49" charset="0"/>
              </a:rPr>
              <a:t>.img_to_array(roi_gray)</a:t>
            </a:r>
          </a:p>
          <a:p>
            <a:r>
              <a:rPr lang="en-IN" b="0" dirty="0">
                <a:effectLst/>
                <a:latin typeface="Consolas" panose="020B0609020204030204" pitchFamily="49" charset="0"/>
              </a:rPr>
              <a:t>        img_pixels = </a:t>
            </a:r>
            <a:r>
              <a:rPr lang="en-IN" b="0" u="sng" dirty="0">
                <a:effectLst/>
                <a:latin typeface="Consolas" panose="020B0609020204030204" pitchFamily="49" charset="0"/>
              </a:rPr>
              <a:t>np</a:t>
            </a:r>
            <a:r>
              <a:rPr lang="en-IN" b="0" dirty="0">
                <a:effectLst/>
                <a:latin typeface="Consolas" panose="020B0609020204030204" pitchFamily="49" charset="0"/>
              </a:rPr>
              <a:t>.expand_dims(img_pixels, </a:t>
            </a:r>
            <a:r>
              <a:rPr lang="en-IN" b="0" i="1" dirty="0">
                <a:effectLst/>
                <a:latin typeface="Consolas" panose="020B0609020204030204" pitchFamily="49" charset="0"/>
              </a:rPr>
              <a:t>axis</a:t>
            </a:r>
            <a:r>
              <a:rPr lang="en-IN" b="0" dirty="0">
                <a:effectLst/>
                <a:latin typeface="Consolas" panose="020B0609020204030204" pitchFamily="49" charset="0"/>
              </a:rPr>
              <a:t> = 0)</a:t>
            </a:r>
          </a:p>
          <a:p>
            <a:r>
              <a:rPr lang="en-IN" b="0" dirty="0">
                <a:effectLst/>
                <a:latin typeface="Consolas" panose="020B0609020204030204" pitchFamily="49" charset="0"/>
              </a:rPr>
              <a:t>        img_pixels /= 255</a:t>
            </a:r>
          </a:p>
          <a:p>
            <a:br>
              <a:rPr lang="en-IN" b="0" dirty="0">
                <a:effectLst/>
                <a:latin typeface="Consolas" panose="020B0609020204030204" pitchFamily="49" charset="0"/>
              </a:rPr>
            </a:br>
            <a:r>
              <a:rPr lang="en-IN" b="0" dirty="0">
                <a:effectLst/>
                <a:latin typeface="Consolas" panose="020B0609020204030204" pitchFamily="49" charset="0"/>
              </a:rPr>
              <a:t>        predictions = model.predict(img_pixels)</a:t>
            </a:r>
          </a:p>
          <a:p>
            <a:br>
              <a:rPr lang="en-IN" b="0" dirty="0">
                <a:effectLst/>
                <a:latin typeface="Consolas" panose="020B0609020204030204" pitchFamily="49" charset="0"/>
              </a:rPr>
            </a:br>
            <a:r>
              <a:rPr lang="en-IN" b="0" dirty="0">
                <a:effectLst/>
                <a:latin typeface="Consolas" panose="020B0609020204030204" pitchFamily="49" charset="0"/>
              </a:rPr>
              <a:t>        </a:t>
            </a:r>
          </a:p>
          <a:p>
            <a:r>
              <a:rPr lang="en-IN" b="0" dirty="0">
                <a:effectLst/>
                <a:latin typeface="Consolas" panose="020B0609020204030204" pitchFamily="49" charset="0"/>
              </a:rPr>
              <a:t>        max_index = </a:t>
            </a:r>
            <a:r>
              <a:rPr lang="en-IN" b="0" u="sng" dirty="0">
                <a:effectLst/>
                <a:latin typeface="Consolas" panose="020B0609020204030204" pitchFamily="49" charset="0"/>
              </a:rPr>
              <a:t>np</a:t>
            </a:r>
            <a:r>
              <a:rPr lang="en-IN" b="0" dirty="0">
                <a:effectLst/>
                <a:latin typeface="Consolas" panose="020B0609020204030204" pitchFamily="49" charset="0"/>
              </a:rPr>
              <a:t>.argmax(predictions[0])</a:t>
            </a:r>
          </a:p>
          <a:p>
            <a:br>
              <a:rPr lang="en-IN" b="0" dirty="0">
                <a:effectLst/>
                <a:latin typeface="Consolas" panose="020B0609020204030204" pitchFamily="49" charset="0"/>
              </a:rPr>
            </a:br>
            <a:r>
              <a:rPr lang="en-IN" b="0" dirty="0">
                <a:effectLst/>
                <a:latin typeface="Consolas" panose="020B0609020204030204" pitchFamily="49" charset="0"/>
              </a:rPr>
              <a:t>        emotions = ('angry', 'disgust', 'fear', 'happy', 'sad','surprise','neutral')</a:t>
            </a:r>
          </a:p>
          <a:p>
            <a:r>
              <a:rPr lang="en-IN" b="0" dirty="0">
                <a:effectLst/>
                <a:latin typeface="Consolas" panose="020B0609020204030204" pitchFamily="49" charset="0"/>
              </a:rPr>
              <a:t>        predicted_emotion = emotions[max_index]</a:t>
            </a:r>
          </a:p>
          <a:p>
            <a:endParaRPr lang="en-IN" dirty="0">
              <a:latin typeface="Consolas" panose="020B0609020204030204" pitchFamily="49" charset="0"/>
            </a:endParaRPr>
          </a:p>
          <a:p>
            <a:r>
              <a:rPr lang="en-US" b="0" dirty="0">
                <a:effectLst/>
                <a:latin typeface="Consolas" panose="020B0609020204030204" pitchFamily="49" charset="0"/>
              </a:rPr>
              <a:t> </a:t>
            </a:r>
            <a:r>
              <a:rPr lang="en-US" b="0" u="sng" dirty="0">
                <a:effectLst/>
                <a:latin typeface="Consolas" panose="020B0609020204030204" pitchFamily="49" charset="0"/>
              </a:rPr>
              <a:t>cv2</a:t>
            </a:r>
            <a:r>
              <a:rPr lang="en-US" b="0" dirty="0">
                <a:effectLst/>
                <a:latin typeface="Consolas" panose="020B0609020204030204" pitchFamily="49" charset="0"/>
              </a:rPr>
              <a:t>.putText(test_img, predicted_emotion, (</a:t>
            </a:r>
            <a:r>
              <a:rPr lang="en-US" b="0" u="sng" dirty="0">
                <a:effectLst/>
                <a:latin typeface="Consolas" panose="020B0609020204030204" pitchFamily="49" charset="0"/>
              </a:rPr>
              <a:t>int</a:t>
            </a:r>
            <a:r>
              <a:rPr lang="en-US" b="0" dirty="0">
                <a:effectLst/>
                <a:latin typeface="Consolas" panose="020B0609020204030204" pitchFamily="49" charset="0"/>
              </a:rPr>
              <a:t>(x), </a:t>
            </a:r>
            <a:r>
              <a:rPr lang="en-US" b="0" u="sng" dirty="0">
                <a:effectLst/>
                <a:latin typeface="Consolas" panose="020B0609020204030204" pitchFamily="49" charset="0"/>
              </a:rPr>
              <a:t>int</a:t>
            </a:r>
            <a:r>
              <a:rPr lang="en-US" b="0" dirty="0">
                <a:effectLst/>
                <a:latin typeface="Consolas" panose="020B0609020204030204" pitchFamily="49" charset="0"/>
              </a:rPr>
              <a:t>(y)), </a:t>
            </a:r>
            <a:r>
              <a:rPr lang="en-US" b="0" u="sng" dirty="0">
                <a:effectLst/>
                <a:latin typeface="Consolas" panose="020B0609020204030204" pitchFamily="49" charset="0"/>
              </a:rPr>
              <a:t>cv2</a:t>
            </a:r>
            <a:r>
              <a:rPr lang="en-US" b="0" dirty="0">
                <a:effectLst/>
                <a:latin typeface="Consolas" panose="020B0609020204030204" pitchFamily="49" charset="0"/>
              </a:rPr>
              <a:t>.FONT_HERSHEY_SIMPLEX, 1, (0,0,255), 2)</a:t>
            </a:r>
          </a:p>
          <a:p>
            <a:r>
              <a:rPr lang="en-US" b="0" dirty="0">
                <a:effectLst/>
                <a:latin typeface="Consolas" panose="020B0609020204030204" pitchFamily="49" charset="0"/>
              </a:rPr>
              <a:t>        resized_img = </a:t>
            </a:r>
            <a:r>
              <a:rPr lang="en-US" b="0" u="sng" dirty="0">
                <a:effectLst/>
                <a:latin typeface="Consolas" panose="020B0609020204030204" pitchFamily="49" charset="0"/>
              </a:rPr>
              <a:t>cv2</a:t>
            </a:r>
            <a:r>
              <a:rPr lang="en-US" b="0" dirty="0">
                <a:effectLst/>
                <a:latin typeface="Consolas" panose="020B0609020204030204" pitchFamily="49" charset="0"/>
              </a:rPr>
              <a:t>.resize(test_img, (1000, 700))</a:t>
            </a:r>
          </a:p>
          <a:p>
            <a:r>
              <a:rPr lang="en-US" b="0" dirty="0">
                <a:effectLst/>
                <a:latin typeface="Consolas" panose="020B0609020204030204" pitchFamily="49" charset="0"/>
              </a:rPr>
              <a:t>        </a:t>
            </a:r>
            <a:r>
              <a:rPr lang="en-US" b="0" u="sng" dirty="0">
                <a:effectLst/>
                <a:latin typeface="Consolas" panose="020B0609020204030204" pitchFamily="49" charset="0"/>
              </a:rPr>
              <a:t>cv2</a:t>
            </a:r>
            <a:r>
              <a:rPr lang="en-US" b="0" dirty="0">
                <a:effectLst/>
                <a:latin typeface="Consolas" panose="020B0609020204030204" pitchFamily="49" charset="0"/>
              </a:rPr>
              <a:t>.imshow('Main Window ',resized_img)</a:t>
            </a:r>
          </a:p>
          <a:p>
            <a:r>
              <a:rPr lang="en-US" b="0" dirty="0">
                <a:effectLst/>
                <a:latin typeface="Consolas" panose="020B0609020204030204" pitchFamily="49" charset="0"/>
              </a:rPr>
              <a:t>        key = </a:t>
            </a:r>
            <a:r>
              <a:rPr lang="en-US" b="0" u="sng" dirty="0">
                <a:effectLst/>
                <a:latin typeface="Consolas" panose="020B0609020204030204" pitchFamily="49" charset="0"/>
              </a:rPr>
              <a:t>cv2</a:t>
            </a:r>
            <a:r>
              <a:rPr lang="en-US" b="0" dirty="0">
                <a:effectLst/>
                <a:latin typeface="Consolas" panose="020B0609020204030204" pitchFamily="49" charset="0"/>
              </a:rPr>
              <a:t>.waitKey(30)&amp; </a:t>
            </a:r>
            <a:r>
              <a:rPr lang="en-US" b="0" i="1" dirty="0">
                <a:effectLst/>
                <a:latin typeface="Consolas" panose="020B0609020204030204" pitchFamily="49" charset="0"/>
              </a:rPr>
              <a:t>0x</a:t>
            </a:r>
            <a:r>
              <a:rPr lang="en-US" b="0" dirty="0">
                <a:effectLst/>
                <a:latin typeface="Consolas" panose="020B0609020204030204" pitchFamily="49" charset="0"/>
              </a:rPr>
              <a:t>ff</a:t>
            </a:r>
          </a:p>
          <a:p>
            <a:r>
              <a:rPr lang="en-US" b="0" dirty="0">
                <a:effectLst/>
                <a:latin typeface="Consolas" panose="020B0609020204030204" pitchFamily="49" charset="0"/>
              </a:rPr>
              <a:t>     </a:t>
            </a:r>
          </a:p>
          <a:p>
            <a:endParaRPr lang="en-IN" b="0" dirty="0">
              <a:effectLst/>
              <a:latin typeface="Consolas" panose="020B0609020204030204" pitchFamily="49" charset="0"/>
            </a:endParaRPr>
          </a:p>
        </p:txBody>
      </p:sp>
      <p:sp>
        <p:nvSpPr>
          <p:cNvPr id="6" name="CustomShape 3">
            <a:extLst>
              <a:ext uri="{FF2B5EF4-FFF2-40B4-BE49-F238E27FC236}">
                <a16:creationId xmlns:a16="http://schemas.microsoft.com/office/drawing/2014/main" id="{A45F6D20-DC6C-464C-BCC1-EA20D4A48076}"/>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33</a:t>
            </a:r>
            <a:endParaRPr lang="en-IN" sz="1800" b="0" strike="noStrike" spc="-1" dirty="0">
              <a:latin typeface="Arial"/>
            </a:endParaRPr>
          </a:p>
        </p:txBody>
      </p:sp>
    </p:spTree>
    <p:extLst>
      <p:ext uri="{BB962C8B-B14F-4D97-AF65-F5344CB8AC3E}">
        <p14:creationId xmlns:p14="http://schemas.microsoft.com/office/powerpoint/2010/main" val="3574377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16405"/>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Code for Music Linking</a:t>
            </a:r>
            <a:endParaRPr lang="en-IN" sz="2800" b="1" dirty="0">
              <a:solidFill>
                <a:schemeClr val="bg1"/>
              </a:solidFill>
            </a:endParaRPr>
          </a:p>
        </p:txBody>
      </p:sp>
      <p:sp>
        <p:nvSpPr>
          <p:cNvPr id="7" name="TextBox 6">
            <a:extLst>
              <a:ext uri="{FF2B5EF4-FFF2-40B4-BE49-F238E27FC236}">
                <a16:creationId xmlns:a16="http://schemas.microsoft.com/office/drawing/2014/main" id="{BF040D4F-88FE-458B-85AE-96D20A5E70D3}"/>
              </a:ext>
            </a:extLst>
          </p:cNvPr>
          <p:cNvSpPr txBox="1"/>
          <p:nvPr/>
        </p:nvSpPr>
        <p:spPr>
          <a:xfrm>
            <a:off x="377455" y="632710"/>
            <a:ext cx="9703169" cy="8956298"/>
          </a:xfrm>
          <a:prstGeom prst="rect">
            <a:avLst/>
          </a:prstGeom>
          <a:noFill/>
        </p:spPr>
        <p:txBody>
          <a:bodyPr wrap="square">
            <a:spAutoFit/>
          </a:bodyPr>
          <a:lstStyle/>
          <a:p>
            <a:r>
              <a:rPr lang="en-IN" sz="1600" b="0" dirty="0">
                <a:effectLst/>
                <a:latin typeface="Consolas" panose="020B0609020204030204" pitchFamily="49" charset="0"/>
              </a:rPr>
              <a:t>if </a:t>
            </a:r>
            <a:r>
              <a:rPr lang="en-IN" sz="1600" b="0" u="sng" dirty="0">
                <a:effectLst/>
                <a:latin typeface="Consolas" panose="020B0609020204030204" pitchFamily="49" charset="0"/>
              </a:rPr>
              <a:t>time</a:t>
            </a:r>
            <a:r>
              <a:rPr lang="en-IN" sz="1600" b="0" dirty="0">
                <a:effectLst/>
                <a:latin typeface="Consolas" panose="020B0609020204030204" pitchFamily="49" charset="0"/>
              </a:rPr>
              <a:t>.time() &gt; future:</a:t>
            </a:r>
          </a:p>
          <a:p>
            <a:r>
              <a:rPr lang="en-IN" sz="1600" b="0" dirty="0">
                <a:effectLst/>
                <a:latin typeface="Consolas" panose="020B0609020204030204" pitchFamily="49" charset="0"/>
              </a:rPr>
              <a:t>    try:</a:t>
            </a:r>
          </a:p>
          <a:p>
            <a:r>
              <a:rPr lang="en-IN" sz="1600" b="0" dirty="0">
                <a:effectLst/>
                <a:latin typeface="Consolas" panose="020B0609020204030204" pitchFamily="49" charset="0"/>
              </a:rPr>
              <a:t> </a:t>
            </a:r>
            <a:r>
              <a:rPr lang="en-IN" sz="1600" b="0" u="sng" dirty="0">
                <a:effectLst/>
                <a:latin typeface="Consolas" panose="020B0609020204030204" pitchFamily="49" charset="0"/>
              </a:rPr>
              <a:t>cv2</a:t>
            </a:r>
            <a:r>
              <a:rPr lang="en-IN" sz="1600" b="0" dirty="0">
                <a:effectLst/>
                <a:latin typeface="Consolas" panose="020B0609020204030204" pitchFamily="49" charset="0"/>
              </a:rPr>
              <a:t>.destroyAllWindows()</a:t>
            </a:r>
          </a:p>
          <a:p>
            <a:r>
              <a:rPr lang="en-IN" sz="1600" b="0" dirty="0">
                <a:effectLst/>
                <a:latin typeface="Consolas" panose="020B0609020204030204" pitchFamily="49" charset="0"/>
              </a:rPr>
              <a:t> cap.release()</a:t>
            </a:r>
          </a:p>
          <a:p>
            <a:br>
              <a:rPr lang="en-IN" sz="1600" b="0" dirty="0">
                <a:effectLst/>
                <a:latin typeface="Consolas" panose="020B0609020204030204" pitchFamily="49" charset="0"/>
              </a:rPr>
            </a:br>
            <a:r>
              <a:rPr lang="en-IN" sz="1600" b="0" dirty="0">
                <a:effectLst/>
                <a:latin typeface="Consolas" panose="020B0609020204030204" pitchFamily="49" charset="0"/>
              </a:rPr>
              <a:t>if predicted_emotion == "happy":</a:t>
            </a:r>
          </a:p>
          <a:p>
            <a:r>
              <a:rPr lang="en-IN" sz="1600" b="0" dirty="0">
                <a:effectLst/>
                <a:latin typeface="Consolas" panose="020B0609020204030204" pitchFamily="49" charset="0"/>
              </a:rPr>
              <a:t> mc= ['F:\\Final year project\\song\\HAPPY1.mp3','F:\\Final year project\\song\\HAPPY2.mp3','F:\\Final year project\\song\\HAPPY3.mp3','F:\\Final year project\\song\\HAPPY4.mp3','F:\\Final year project\\song\\HAPPY5.mp3']</a:t>
            </a:r>
          </a:p>
          <a:p>
            <a:r>
              <a:rPr lang="en-IN" sz="1600" b="0" dirty="0">
                <a:effectLst/>
                <a:latin typeface="Consolas" panose="020B0609020204030204" pitchFamily="49" charset="0"/>
              </a:rPr>
              <a:t>pm=</a:t>
            </a:r>
            <a:r>
              <a:rPr lang="en-IN" sz="1600" b="0" u="sng" dirty="0">
                <a:effectLst/>
                <a:latin typeface="Consolas" panose="020B0609020204030204" pitchFamily="49" charset="0"/>
              </a:rPr>
              <a:t>random</a:t>
            </a:r>
            <a:r>
              <a:rPr lang="en-IN" sz="1600" b="0" dirty="0">
                <a:effectLst/>
                <a:latin typeface="Consolas" panose="020B0609020204030204" pitchFamily="49" charset="0"/>
              </a:rPr>
              <a:t>.choice(mc)</a:t>
            </a:r>
          </a:p>
          <a:p>
            <a:r>
              <a:rPr lang="en-IN" sz="1600" b="0" u="sng" dirty="0">
                <a:effectLst/>
                <a:latin typeface="Consolas" panose="020B0609020204030204" pitchFamily="49" charset="0"/>
              </a:rPr>
              <a:t>os</a:t>
            </a:r>
            <a:r>
              <a:rPr lang="en-IN" sz="1600" b="0" dirty="0">
                <a:effectLst/>
                <a:latin typeface="Consolas" panose="020B0609020204030204" pitchFamily="49" charset="0"/>
              </a:rPr>
              <a:t>.startfile(pm)</a:t>
            </a:r>
          </a:p>
          <a:p>
            <a:r>
              <a:rPr lang="en-IN" sz="1600" b="0" dirty="0">
                <a:effectLst/>
                <a:latin typeface="Consolas" panose="020B0609020204030204" pitchFamily="49" charset="0"/>
              </a:rPr>
              <a:t>                </a:t>
            </a:r>
          </a:p>
          <a:p>
            <a:r>
              <a:rPr lang="en-IN" sz="1600" b="0" dirty="0">
                <a:effectLst/>
                <a:latin typeface="Consolas" panose="020B0609020204030204" pitchFamily="49" charset="0"/>
              </a:rPr>
              <a:t>if predicted_emotion == "sad":</a:t>
            </a:r>
          </a:p>
          <a:p>
            <a:r>
              <a:rPr lang="en-IN" sz="1600" b="0" dirty="0">
                <a:effectLst/>
                <a:latin typeface="Consolas" panose="020B0609020204030204" pitchFamily="49" charset="0"/>
              </a:rPr>
              <a:t>mc= ['F:\\Final year project\\song\\sad1.mp3','F:\\Final year project\\song\\sad2.mp3','F:\\Final year project\\song\\sad3.mp3','F:\\Final year project\\song\\sad4.mp3','F:\\Final year project\\song\\sad5.mp3','F:\\Final year project\\song\\sad6.mp3','F:\\Final year project\\song\\sad7.mp3']</a:t>
            </a:r>
          </a:p>
          <a:p>
            <a:r>
              <a:rPr lang="en-IN" sz="1600" b="0" dirty="0">
                <a:effectLst/>
                <a:latin typeface="Consolas" panose="020B0609020204030204" pitchFamily="49" charset="0"/>
              </a:rPr>
              <a:t>pm=</a:t>
            </a:r>
            <a:r>
              <a:rPr lang="en-IN" sz="1600" b="0" u="sng" dirty="0">
                <a:effectLst/>
                <a:latin typeface="Consolas" panose="020B0609020204030204" pitchFamily="49" charset="0"/>
              </a:rPr>
              <a:t>random</a:t>
            </a:r>
            <a:r>
              <a:rPr lang="en-IN" sz="1600" b="0" dirty="0">
                <a:effectLst/>
                <a:latin typeface="Consolas" panose="020B0609020204030204" pitchFamily="49" charset="0"/>
              </a:rPr>
              <a:t>.choice(mc)</a:t>
            </a:r>
          </a:p>
          <a:p>
            <a:r>
              <a:rPr lang="en-IN" sz="1600" b="0" u="sng" dirty="0">
                <a:effectLst/>
                <a:latin typeface="Consolas" panose="020B0609020204030204" pitchFamily="49" charset="0"/>
              </a:rPr>
              <a:t>os</a:t>
            </a:r>
            <a:r>
              <a:rPr lang="en-IN" sz="1600" b="0" dirty="0">
                <a:effectLst/>
                <a:latin typeface="Consolas" panose="020B0609020204030204" pitchFamily="49" charset="0"/>
              </a:rPr>
              <a:t>.startfile(pm)</a:t>
            </a:r>
          </a:p>
          <a:p>
            <a:endParaRPr lang="en-IN" sz="1600" dirty="0">
              <a:latin typeface="Consolas" panose="020B0609020204030204" pitchFamily="49" charset="0"/>
            </a:endParaRPr>
          </a:p>
          <a:p>
            <a:r>
              <a:rPr lang="en-US" sz="1600" b="0" dirty="0">
                <a:effectLst/>
                <a:latin typeface="Consolas" panose="020B0609020204030204" pitchFamily="49" charset="0"/>
              </a:rPr>
              <a:t>if predicted_emotion == "fear":</a:t>
            </a:r>
          </a:p>
          <a:p>
            <a:r>
              <a:rPr lang="en-US" sz="1600" b="0" dirty="0">
                <a:effectLst/>
                <a:latin typeface="Consolas" panose="020B0609020204030204" pitchFamily="49" charset="0"/>
              </a:rPr>
              <a:t>mc=['F:\\Final year project\\song\\fear1.mp3']</a:t>
            </a:r>
          </a:p>
          <a:p>
            <a:r>
              <a:rPr lang="en-US" sz="1600" b="0" dirty="0">
                <a:effectLst/>
                <a:latin typeface="Consolas" panose="020B0609020204030204" pitchFamily="49" charset="0"/>
              </a:rPr>
              <a:t>pm=</a:t>
            </a:r>
            <a:r>
              <a:rPr lang="en-US" sz="1600" b="0" u="sng" dirty="0">
                <a:effectLst/>
                <a:latin typeface="Consolas" panose="020B0609020204030204" pitchFamily="49" charset="0"/>
              </a:rPr>
              <a:t>random</a:t>
            </a:r>
            <a:r>
              <a:rPr lang="en-US" sz="1600" b="0" dirty="0">
                <a:effectLst/>
                <a:latin typeface="Consolas" panose="020B0609020204030204" pitchFamily="49" charset="0"/>
              </a:rPr>
              <a:t>.choice(mc)</a:t>
            </a:r>
          </a:p>
          <a:p>
            <a:r>
              <a:rPr lang="en-US" sz="1600" b="0" u="sng" dirty="0">
                <a:effectLst/>
                <a:latin typeface="Consolas" panose="020B0609020204030204" pitchFamily="49" charset="0"/>
              </a:rPr>
              <a:t>os</a:t>
            </a:r>
            <a:r>
              <a:rPr lang="en-US" sz="1600" b="0" dirty="0">
                <a:effectLst/>
                <a:latin typeface="Consolas" panose="020B0609020204030204" pitchFamily="49" charset="0"/>
              </a:rPr>
              <a:t>.startfile(pm)</a:t>
            </a:r>
          </a:p>
          <a:p>
            <a:r>
              <a:rPr lang="en-US" sz="1600" b="0" dirty="0">
                <a:effectLst/>
                <a:latin typeface="Consolas" panose="020B0609020204030204" pitchFamily="49" charset="0"/>
              </a:rPr>
              <a:t>Break</a:t>
            </a:r>
            <a:endParaRPr lang="en-US" sz="1400" b="0" dirty="0">
              <a:effectLst/>
              <a:latin typeface="Consolas" panose="020B0609020204030204" pitchFamily="49" charset="0"/>
            </a:endParaRPr>
          </a:p>
          <a:p>
            <a:r>
              <a:rPr lang="en-US" sz="1400" b="0" dirty="0">
                <a:effectLst/>
                <a:latin typeface="Consolas" panose="020B0609020204030204" pitchFamily="49" charset="0"/>
              </a:rPr>
              <a:t>except:</a:t>
            </a:r>
          </a:p>
          <a:p>
            <a:r>
              <a:rPr lang="en-US" sz="1400" b="0" dirty="0">
                <a:effectLst/>
                <a:latin typeface="Consolas" panose="020B0609020204030204" pitchFamily="49" charset="0"/>
              </a:rPr>
              <a:t>print('Please stay focus in Camera frame atleast 15 seconds &amp; run again this program:)')</a:t>
            </a:r>
          </a:p>
          <a:p>
            <a:r>
              <a:rPr lang="en-US" sz="1400" b="0" dirty="0">
                <a:effectLst/>
                <a:latin typeface="Consolas" panose="020B0609020204030204" pitchFamily="49" charset="0"/>
              </a:rPr>
              <a:t>Break  if key == 27:  break</a:t>
            </a:r>
          </a:p>
          <a:p>
            <a:r>
              <a:rPr lang="en-US" sz="1400" b="0" dirty="0">
                <a:effectLst/>
                <a:latin typeface="Consolas" panose="020B0609020204030204" pitchFamily="49" charset="0"/>
              </a:rPr>
              <a:t>           </a:t>
            </a:r>
          </a:p>
          <a:p>
            <a:endParaRPr lang="en-US" sz="1400" b="0" dirty="0">
              <a:effectLst/>
              <a:latin typeface="Consolas" panose="020B0609020204030204" pitchFamily="49" charset="0"/>
            </a:endParaRPr>
          </a:p>
          <a:p>
            <a:br>
              <a:rPr lang="en-US" sz="1400" b="0" dirty="0">
                <a:effectLst/>
                <a:latin typeface="Consolas" panose="020B0609020204030204" pitchFamily="49" charset="0"/>
              </a:rPr>
            </a:br>
            <a:r>
              <a:rPr lang="en-US" sz="1400" b="0" dirty="0">
                <a:effectLst/>
                <a:latin typeface="Consolas" panose="020B0609020204030204" pitchFamily="49" charset="0"/>
              </a:rPr>
              <a:t>            </a:t>
            </a:r>
          </a:p>
          <a:p>
            <a:r>
              <a:rPr lang="en-US" sz="1400" b="0" dirty="0">
                <a:effectLst/>
                <a:latin typeface="Consolas" panose="020B0609020204030204" pitchFamily="49" charset="0"/>
              </a:rPr>
              <a:t>            </a:t>
            </a:r>
          </a:p>
          <a:p>
            <a:endParaRPr lang="en-US" sz="1600" b="0" dirty="0">
              <a:effectLst/>
              <a:latin typeface="Consolas" panose="020B0609020204030204" pitchFamily="49" charset="0"/>
            </a:endParaRPr>
          </a:p>
          <a:p>
            <a:endParaRPr lang="en-IN" sz="1600" b="0" dirty="0">
              <a:effectLst/>
              <a:latin typeface="Consolas" panose="020B0609020204030204" pitchFamily="49" charset="0"/>
            </a:endParaRPr>
          </a:p>
          <a:p>
            <a:br>
              <a:rPr lang="en-IN" sz="1600" b="0" dirty="0">
                <a:effectLst/>
                <a:latin typeface="Consolas" panose="020B0609020204030204" pitchFamily="49" charset="0"/>
              </a:rPr>
            </a:br>
            <a:endParaRPr lang="en-IN" sz="1600" b="0" dirty="0">
              <a:effectLst/>
              <a:latin typeface="Consolas" panose="020B0609020204030204" pitchFamily="49" charset="0"/>
            </a:endParaRPr>
          </a:p>
        </p:txBody>
      </p:sp>
      <p:sp>
        <p:nvSpPr>
          <p:cNvPr id="6" name="CustomShape 3">
            <a:extLst>
              <a:ext uri="{FF2B5EF4-FFF2-40B4-BE49-F238E27FC236}">
                <a16:creationId xmlns:a16="http://schemas.microsoft.com/office/drawing/2014/main" id="{A0E84D76-074C-48E6-AC86-753C2FCC7171}"/>
              </a:ext>
            </a:extLst>
          </p:cNvPr>
          <p:cNvSpPr/>
          <p:nvPr/>
        </p:nvSpPr>
        <p:spPr>
          <a:xfrm>
            <a:off x="7561344" y="700399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34</a:t>
            </a:r>
            <a:endParaRPr lang="en-IN" sz="1800" b="0" strike="noStrike" spc="-1" dirty="0">
              <a:latin typeface="Arial"/>
            </a:endParaRPr>
          </a:p>
        </p:txBody>
      </p:sp>
    </p:spTree>
    <p:extLst>
      <p:ext uri="{BB962C8B-B14F-4D97-AF65-F5344CB8AC3E}">
        <p14:creationId xmlns:p14="http://schemas.microsoft.com/office/powerpoint/2010/main" val="3695023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Test Case</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1962931455"/>
              </p:ext>
            </p:extLst>
          </p:nvPr>
        </p:nvGraphicFramePr>
        <p:xfrm>
          <a:off x="-1" y="669996"/>
          <a:ext cx="10010890" cy="6889679"/>
        </p:xfrm>
        <a:graphic>
          <a:graphicData uri="http://schemas.openxmlformats.org/drawingml/2006/table">
            <a:tbl>
              <a:tblPr firstRow="1" bandRow="1">
                <a:tableStyleId>{5940675A-B579-460E-94D1-54222C63F5DA}</a:tableStyleId>
              </a:tblPr>
              <a:tblGrid>
                <a:gridCol w="2002178">
                  <a:extLst>
                    <a:ext uri="{9D8B030D-6E8A-4147-A177-3AD203B41FA5}">
                      <a16:colId xmlns:a16="http://schemas.microsoft.com/office/drawing/2014/main" val="3540016603"/>
                    </a:ext>
                  </a:extLst>
                </a:gridCol>
                <a:gridCol w="1989127">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02178">
                  <a:extLst>
                    <a:ext uri="{9D8B030D-6E8A-4147-A177-3AD203B41FA5}">
                      <a16:colId xmlns:a16="http://schemas.microsoft.com/office/drawing/2014/main" val="4236902337"/>
                    </a:ext>
                  </a:extLst>
                </a:gridCol>
              </a:tblGrid>
              <a:tr h="405276">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1621101">
                <a:tc>
                  <a:txBody>
                    <a:bodyPr/>
                    <a:lstStyle/>
                    <a:p>
                      <a:pPr algn="ctr"/>
                      <a:r>
                        <a:rPr lang="en-IN" sz="1800" kern="1200" dirty="0">
                          <a:solidFill>
                            <a:schemeClr val="tx1"/>
                          </a:solidFill>
                          <a:effectLst/>
                          <a:latin typeface="+mn-lt"/>
                          <a:ea typeface="+mn-ea"/>
                          <a:cs typeface="+mn-cs"/>
                        </a:rPr>
                        <a:t>001</a:t>
                      </a:r>
                      <a:endParaRPr lang="en-IN" dirty="0"/>
                    </a:p>
                  </a:txBody>
                  <a:tcPr/>
                </a:tc>
                <a:tc>
                  <a:txBody>
                    <a:bodyPr/>
                    <a:lstStyle/>
                    <a:p>
                      <a:pPr algn="ctr"/>
                      <a:r>
                        <a:rPr lang="en-IN" sz="1800" kern="1200" dirty="0">
                          <a:solidFill>
                            <a:schemeClr val="tx1"/>
                          </a:solidFill>
                          <a:effectLst/>
                          <a:latin typeface="+mn-lt"/>
                          <a:ea typeface="+mn-ea"/>
                          <a:cs typeface="+mn-cs"/>
                        </a:rPr>
                        <a:t>To check whether the camera is open or not</a:t>
                      </a:r>
                      <a:endParaRPr lang="en-IN" dirty="0"/>
                    </a:p>
                  </a:txBody>
                  <a:tcPr/>
                </a:tc>
                <a:tc>
                  <a:txBody>
                    <a:bodyPr/>
                    <a:lstStyle/>
                    <a:p>
                      <a:pPr algn="ctr"/>
                      <a:r>
                        <a:rPr lang="en-IN" sz="1800" kern="1200" dirty="0">
                          <a:solidFill>
                            <a:schemeClr val="tx1"/>
                          </a:solidFill>
                          <a:effectLst/>
                          <a:latin typeface="+mn-lt"/>
                          <a:ea typeface="+mn-ea"/>
                          <a:cs typeface="+mn-cs"/>
                        </a:rPr>
                        <a:t>After user execute the program camera will successfully open</a:t>
                      </a:r>
                      <a:endParaRPr lang="en-IN" dirty="0"/>
                    </a:p>
                  </a:txBody>
                  <a:tcPr/>
                </a:tc>
                <a:tc>
                  <a:txBody>
                    <a:bodyPr/>
                    <a:lstStyle/>
                    <a:p>
                      <a:pPr algn="ctr"/>
                      <a:r>
                        <a:rPr lang="en-IN" sz="1800" kern="1200" dirty="0">
                          <a:solidFill>
                            <a:schemeClr val="tx1"/>
                          </a:solidFill>
                          <a:effectLst/>
                          <a:latin typeface="+mn-lt"/>
                          <a:ea typeface="+mn-ea"/>
                          <a:cs typeface="+mn-cs"/>
                        </a:rPr>
                        <a:t>Camera is successfully open</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r h="1621101">
                <a:tc>
                  <a:txBody>
                    <a:bodyPr/>
                    <a:lstStyle/>
                    <a:p>
                      <a:pPr algn="ctr"/>
                      <a:r>
                        <a:rPr lang="en-IN" sz="1800" kern="1200" dirty="0">
                          <a:solidFill>
                            <a:schemeClr val="tx1"/>
                          </a:solidFill>
                          <a:effectLst/>
                          <a:latin typeface="+mn-lt"/>
                          <a:ea typeface="+mn-ea"/>
                          <a:cs typeface="+mn-cs"/>
                        </a:rPr>
                        <a:t>002</a:t>
                      </a:r>
                      <a:endParaRPr lang="en-IN" dirty="0"/>
                    </a:p>
                  </a:txBody>
                  <a:tcPr/>
                </a:tc>
                <a:tc>
                  <a:txBody>
                    <a:bodyPr/>
                    <a:lstStyle/>
                    <a:p>
                      <a:pPr algn="ctr"/>
                      <a:r>
                        <a:rPr lang="en-IN" sz="1800" kern="1200" dirty="0">
                          <a:solidFill>
                            <a:schemeClr val="tx1"/>
                          </a:solidFill>
                          <a:effectLst/>
                          <a:latin typeface="+mn-lt"/>
                          <a:ea typeface="+mn-ea"/>
                          <a:cs typeface="+mn-cs"/>
                        </a:rPr>
                        <a:t>To check whether the camera is open or not</a:t>
                      </a:r>
                      <a:endParaRPr lang="en-IN" dirty="0"/>
                    </a:p>
                  </a:txBody>
                  <a:tcPr/>
                </a:tc>
                <a:tc>
                  <a:txBody>
                    <a:bodyPr/>
                    <a:lstStyle/>
                    <a:p>
                      <a:pPr algn="ctr"/>
                      <a:r>
                        <a:rPr lang="en-IN" sz="1800" kern="1200" dirty="0">
                          <a:solidFill>
                            <a:schemeClr val="tx1"/>
                          </a:solidFill>
                          <a:effectLst/>
                          <a:latin typeface="+mn-lt"/>
                          <a:ea typeface="+mn-ea"/>
                          <a:cs typeface="+mn-cs"/>
                        </a:rPr>
                        <a:t>After user execute the program camera will successfully open</a:t>
                      </a:r>
                      <a:endParaRPr lang="en-IN" dirty="0"/>
                    </a:p>
                  </a:txBody>
                  <a:tcPr/>
                </a:tc>
                <a:tc>
                  <a:txBody>
                    <a:bodyPr/>
                    <a:lstStyle/>
                    <a:p>
                      <a:pPr algn="ctr"/>
                      <a:r>
                        <a:rPr lang="en-IN" sz="1800" kern="1200" dirty="0">
                          <a:solidFill>
                            <a:schemeClr val="tx1"/>
                          </a:solidFill>
                          <a:effectLst/>
                          <a:latin typeface="+mn-lt"/>
                          <a:ea typeface="+mn-ea"/>
                          <a:cs typeface="+mn-cs"/>
                        </a:rPr>
                        <a:t>Camera is not opening</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1561457269"/>
                  </a:ext>
                </a:extLst>
              </a:tr>
              <a:tr h="1317144">
                <a:tc>
                  <a:txBody>
                    <a:bodyPr/>
                    <a:lstStyle/>
                    <a:p>
                      <a:pPr algn="ctr"/>
                      <a:r>
                        <a:rPr lang="en-IN" sz="1800" kern="1200" dirty="0">
                          <a:solidFill>
                            <a:schemeClr val="tx1"/>
                          </a:solidFill>
                          <a:effectLst/>
                          <a:latin typeface="+mn-lt"/>
                          <a:ea typeface="+mn-ea"/>
                          <a:cs typeface="+mn-cs"/>
                        </a:rPr>
                        <a:t>003</a:t>
                      </a:r>
                      <a:endParaRPr lang="en-IN" dirty="0"/>
                    </a:p>
                  </a:txBody>
                  <a:tcPr/>
                </a:tc>
                <a:tc>
                  <a:txBody>
                    <a:bodyPr/>
                    <a:lstStyle/>
                    <a:p>
                      <a:pPr algn="ctr"/>
                      <a:r>
                        <a:rPr lang="en-IN" sz="1800" kern="1200" dirty="0">
                          <a:solidFill>
                            <a:schemeClr val="tx1"/>
                          </a:solidFill>
                          <a:effectLst/>
                          <a:latin typeface="+mn-lt"/>
                          <a:ea typeface="+mn-ea"/>
                          <a:cs typeface="+mn-cs"/>
                        </a:rPr>
                        <a:t>To check whether the camera is lagging or not</a:t>
                      </a:r>
                      <a:endParaRPr lang="en-IN" dirty="0"/>
                    </a:p>
                  </a:txBody>
                  <a:tcPr/>
                </a:tc>
                <a:tc>
                  <a:txBody>
                    <a:bodyPr/>
                    <a:lstStyle/>
                    <a:p>
                      <a:pPr algn="ctr"/>
                      <a:r>
                        <a:rPr lang="en-IN" sz="1800" kern="1200" dirty="0">
                          <a:solidFill>
                            <a:schemeClr val="tx1"/>
                          </a:solidFill>
                          <a:effectLst/>
                          <a:latin typeface="+mn-lt"/>
                          <a:ea typeface="+mn-ea"/>
                          <a:cs typeface="+mn-cs"/>
                        </a:rPr>
                        <a:t>After opening the camera, camera will open smoothly</a:t>
                      </a:r>
                      <a:endParaRPr lang="en-IN" dirty="0"/>
                    </a:p>
                  </a:txBody>
                  <a:tcPr/>
                </a:tc>
                <a:tc>
                  <a:txBody>
                    <a:bodyPr/>
                    <a:lstStyle/>
                    <a:p>
                      <a:pPr algn="ctr"/>
                      <a:r>
                        <a:rPr lang="en-IN" sz="1800" kern="1200" dirty="0">
                          <a:solidFill>
                            <a:schemeClr val="tx1"/>
                          </a:solidFill>
                          <a:effectLst/>
                          <a:latin typeface="+mn-lt"/>
                          <a:ea typeface="+mn-ea"/>
                          <a:cs typeface="+mn-cs"/>
                        </a:rPr>
                        <a:t>Camera is successfully open and runs smoothly</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562986294"/>
                  </a:ext>
                </a:extLst>
              </a:tr>
              <a:tr h="1925057">
                <a:tc>
                  <a:txBody>
                    <a:bodyPr/>
                    <a:lstStyle/>
                    <a:p>
                      <a:pPr algn="ctr"/>
                      <a:r>
                        <a:rPr lang="en-IN" sz="1800" kern="1200" dirty="0">
                          <a:solidFill>
                            <a:schemeClr val="tx1"/>
                          </a:solidFill>
                          <a:effectLst/>
                          <a:latin typeface="+mn-lt"/>
                          <a:ea typeface="+mn-ea"/>
                          <a:cs typeface="+mn-cs"/>
                        </a:rPr>
                        <a:t>004</a:t>
                      </a:r>
                      <a:endParaRPr lang="en-IN" dirty="0"/>
                    </a:p>
                  </a:txBody>
                  <a:tcPr/>
                </a:tc>
                <a:tc>
                  <a:txBody>
                    <a:bodyPr/>
                    <a:lstStyle/>
                    <a:p>
                      <a:pPr algn="ctr"/>
                      <a:r>
                        <a:rPr lang="en-IN" sz="1800" kern="1200" dirty="0">
                          <a:solidFill>
                            <a:schemeClr val="tx1"/>
                          </a:solidFill>
                          <a:effectLst/>
                          <a:latin typeface="+mn-lt"/>
                          <a:ea typeface="+mn-ea"/>
                          <a:cs typeface="+mn-cs"/>
                        </a:rPr>
                        <a:t>To check whether the camera is lagging or not</a:t>
                      </a:r>
                      <a:endParaRPr lang="en-IN" dirty="0"/>
                    </a:p>
                  </a:txBody>
                  <a:tcPr/>
                </a:tc>
                <a:tc>
                  <a:txBody>
                    <a:bodyPr/>
                    <a:lstStyle/>
                    <a:p>
                      <a:pPr algn="ctr"/>
                      <a:r>
                        <a:rPr lang="en-IN" sz="1800" kern="1200" dirty="0">
                          <a:solidFill>
                            <a:schemeClr val="tx1"/>
                          </a:solidFill>
                          <a:effectLst/>
                          <a:latin typeface="+mn-lt"/>
                          <a:ea typeface="+mn-ea"/>
                          <a:cs typeface="+mn-cs"/>
                        </a:rPr>
                        <a:t>After opening the camera, camera will open smoothly</a:t>
                      </a:r>
                      <a:endParaRPr lang="en-IN" dirty="0"/>
                    </a:p>
                  </a:txBody>
                  <a:tcPr/>
                </a:tc>
                <a:tc>
                  <a:txBody>
                    <a:bodyPr/>
                    <a:lstStyle/>
                    <a:p>
                      <a:pPr algn="ctr"/>
                      <a:r>
                        <a:rPr lang="en-IN" sz="1800" kern="1200" dirty="0">
                          <a:solidFill>
                            <a:schemeClr val="tx1"/>
                          </a:solidFill>
                          <a:effectLst/>
                          <a:latin typeface="+mn-lt"/>
                          <a:ea typeface="+mn-ea"/>
                          <a:cs typeface="+mn-cs"/>
                        </a:rPr>
                        <a:t> Camera is successfully open but after opening the camera, camera is to lagging</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4259696667"/>
                  </a:ext>
                </a:extLst>
              </a:tr>
            </a:tbl>
          </a:graphicData>
        </a:graphic>
      </p:graphicFrame>
      <p:sp>
        <p:nvSpPr>
          <p:cNvPr id="8" name="CustomShape 3">
            <a:extLst>
              <a:ext uri="{FF2B5EF4-FFF2-40B4-BE49-F238E27FC236}">
                <a16:creationId xmlns:a16="http://schemas.microsoft.com/office/drawing/2014/main" id="{582EE9F7-417F-485D-B483-59615F342D99}"/>
              </a:ext>
            </a:extLst>
          </p:cNvPr>
          <p:cNvSpPr/>
          <p:nvPr/>
        </p:nvSpPr>
        <p:spPr>
          <a:xfrm>
            <a:off x="7561345" y="705768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35</a:t>
            </a:r>
            <a:endParaRPr lang="en-IN" sz="1800" b="0" strike="noStrike" spc="-1" dirty="0">
              <a:latin typeface="Arial"/>
            </a:endParaRPr>
          </a:p>
        </p:txBody>
      </p:sp>
    </p:spTree>
    <p:extLst>
      <p:ext uri="{BB962C8B-B14F-4D97-AF65-F5344CB8AC3E}">
        <p14:creationId xmlns:p14="http://schemas.microsoft.com/office/powerpoint/2010/main" val="1389320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1008698769"/>
              </p:ext>
            </p:extLst>
          </p:nvPr>
        </p:nvGraphicFramePr>
        <p:xfrm>
          <a:off x="-1" y="669996"/>
          <a:ext cx="10079666" cy="6873273"/>
        </p:xfrm>
        <a:graphic>
          <a:graphicData uri="http://schemas.openxmlformats.org/drawingml/2006/table">
            <a:tbl>
              <a:tblPr firstRow="1" bandRow="1">
                <a:tableStyleId>{5940675A-B579-460E-94D1-54222C63F5DA}</a:tableStyleId>
              </a:tblPr>
              <a:tblGrid>
                <a:gridCol w="2002178">
                  <a:extLst>
                    <a:ext uri="{9D8B030D-6E8A-4147-A177-3AD203B41FA5}">
                      <a16:colId xmlns:a16="http://schemas.microsoft.com/office/drawing/2014/main" val="3540016603"/>
                    </a:ext>
                  </a:extLst>
                </a:gridCol>
                <a:gridCol w="1989127">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414851">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340008">
                <a:tc>
                  <a:txBody>
                    <a:bodyPr/>
                    <a:lstStyle/>
                    <a:p>
                      <a:pPr algn="ctr"/>
                      <a:r>
                        <a:rPr lang="en-IN" sz="1800" kern="1200" dirty="0">
                          <a:solidFill>
                            <a:schemeClr val="tx1"/>
                          </a:solidFill>
                          <a:effectLst/>
                          <a:latin typeface="+mn-lt"/>
                          <a:ea typeface="+mn-ea"/>
                          <a:cs typeface="+mn-cs"/>
                        </a:rPr>
                        <a:t>005</a:t>
                      </a:r>
                      <a:endParaRPr lang="en-IN" dirty="0"/>
                    </a:p>
                  </a:txBody>
                  <a:tcPr/>
                </a:tc>
                <a:tc>
                  <a:txBody>
                    <a:bodyPr/>
                    <a:lstStyle/>
                    <a:p>
                      <a:pPr algn="ctr"/>
                      <a:r>
                        <a:rPr lang="en-IN" sz="1800" kern="1200" dirty="0">
                          <a:solidFill>
                            <a:schemeClr val="tx1"/>
                          </a:solidFill>
                          <a:effectLst/>
                          <a:latin typeface="+mn-lt"/>
                          <a:ea typeface="+mn-ea"/>
                          <a:cs typeface="+mn-cs"/>
                        </a:rPr>
                        <a:t>To check whether the face is detected or  not</a:t>
                      </a:r>
                      <a:endParaRPr lang="en-IN" dirty="0"/>
                    </a:p>
                  </a:txBody>
                  <a:tcPr/>
                </a:tc>
                <a:tc>
                  <a:txBody>
                    <a:bodyPr/>
                    <a:lstStyle/>
                    <a:p>
                      <a:pPr algn="ctr"/>
                      <a:r>
                        <a:rPr lang="en-IN" sz="1800" kern="1200" dirty="0">
                          <a:solidFill>
                            <a:schemeClr val="tx1"/>
                          </a:solidFill>
                          <a:effectLst/>
                          <a:latin typeface="+mn-lt"/>
                          <a:ea typeface="+mn-ea"/>
                          <a:cs typeface="+mn-cs"/>
                        </a:rPr>
                        <a:t>After opening the camera and after detecting the face there should get square around users face</a:t>
                      </a:r>
                      <a:endParaRPr lang="en-IN" dirty="0"/>
                    </a:p>
                  </a:txBody>
                  <a:tcPr/>
                </a:tc>
                <a:tc>
                  <a:txBody>
                    <a:bodyPr/>
                    <a:lstStyle/>
                    <a:p>
                      <a:pPr algn="ctr"/>
                      <a:r>
                        <a:rPr lang="en-IN" sz="1800" kern="1200" dirty="0">
                          <a:solidFill>
                            <a:schemeClr val="tx1"/>
                          </a:solidFill>
                          <a:effectLst/>
                          <a:latin typeface="+mn-lt"/>
                          <a:ea typeface="+mn-ea"/>
                          <a:cs typeface="+mn-cs"/>
                        </a:rPr>
                        <a:t>Camera will open without any lagging and detect face properly with draw the rectangle in user face</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r h="2340008">
                <a:tc>
                  <a:txBody>
                    <a:bodyPr/>
                    <a:lstStyle/>
                    <a:p>
                      <a:pPr algn="ctr"/>
                      <a:r>
                        <a:rPr lang="en-IN" sz="1800" kern="1200" dirty="0">
                          <a:solidFill>
                            <a:schemeClr val="tx1"/>
                          </a:solidFill>
                          <a:effectLst/>
                          <a:latin typeface="+mn-lt"/>
                          <a:ea typeface="+mn-ea"/>
                          <a:cs typeface="+mn-cs"/>
                        </a:rPr>
                        <a:t>006</a:t>
                      </a:r>
                      <a:endParaRPr lang="en-IN" dirty="0"/>
                    </a:p>
                  </a:txBody>
                  <a:tcPr/>
                </a:tc>
                <a:tc>
                  <a:txBody>
                    <a:bodyPr/>
                    <a:lstStyle/>
                    <a:p>
                      <a:pPr algn="ctr"/>
                      <a:r>
                        <a:rPr lang="en-IN" sz="1800" kern="1200" dirty="0">
                          <a:solidFill>
                            <a:schemeClr val="tx1"/>
                          </a:solidFill>
                          <a:effectLst/>
                          <a:latin typeface="+mn-lt"/>
                          <a:ea typeface="+mn-ea"/>
                          <a:cs typeface="+mn-cs"/>
                        </a:rPr>
                        <a:t>Detect faces</a:t>
                      </a:r>
                      <a:endParaRPr lang="en-IN" dirty="0"/>
                    </a:p>
                  </a:txBody>
                  <a:tcPr/>
                </a:tc>
                <a:tc>
                  <a:txBody>
                    <a:bodyPr/>
                    <a:lstStyle/>
                    <a:p>
                      <a:pPr algn="ctr"/>
                      <a:r>
                        <a:rPr lang="en-IN" sz="1800" kern="1200" dirty="0">
                          <a:solidFill>
                            <a:schemeClr val="tx1"/>
                          </a:solidFill>
                          <a:effectLst/>
                          <a:latin typeface="+mn-lt"/>
                          <a:ea typeface="+mn-ea"/>
                          <a:cs typeface="+mn-cs"/>
                        </a:rPr>
                        <a:t>After opening the camera there will be some obstacles Infront of users face the system does not recognize the users face</a:t>
                      </a:r>
                      <a:endParaRPr lang="en-IN" dirty="0"/>
                    </a:p>
                  </a:txBody>
                  <a:tcPr/>
                </a:tc>
                <a:tc>
                  <a:txBody>
                    <a:bodyPr/>
                    <a:lstStyle/>
                    <a:p>
                      <a:pPr algn="ctr"/>
                      <a:r>
                        <a:rPr lang="en-IN" sz="1800" kern="1200" dirty="0">
                          <a:solidFill>
                            <a:schemeClr val="tx1"/>
                          </a:solidFill>
                          <a:effectLst/>
                          <a:latin typeface="+mn-lt"/>
                          <a:ea typeface="+mn-ea"/>
                          <a:cs typeface="+mn-cs"/>
                        </a:rPr>
                        <a:t>After getting obstacles Infront of camera system does not recognize users face</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1561457269"/>
                  </a:ext>
                </a:extLst>
              </a:tr>
              <a:tr h="1778406">
                <a:tc>
                  <a:txBody>
                    <a:bodyPr/>
                    <a:lstStyle/>
                    <a:p>
                      <a:pPr algn="ctr"/>
                      <a:r>
                        <a:rPr lang="en-IN" sz="1800" kern="1200" dirty="0">
                          <a:solidFill>
                            <a:schemeClr val="tx1"/>
                          </a:solidFill>
                          <a:effectLst/>
                          <a:latin typeface="+mn-lt"/>
                          <a:ea typeface="+mn-ea"/>
                          <a:cs typeface="+mn-cs"/>
                        </a:rPr>
                        <a:t>007</a:t>
                      </a:r>
                      <a:endParaRPr lang="en-IN" dirty="0"/>
                    </a:p>
                  </a:txBody>
                  <a:tcPr/>
                </a:tc>
                <a:tc>
                  <a:txBody>
                    <a:bodyPr/>
                    <a:lstStyle/>
                    <a:p>
                      <a:pPr algn="ctr"/>
                      <a:r>
                        <a:rPr lang="en-IN" sz="1800" kern="1200" dirty="0">
                          <a:solidFill>
                            <a:schemeClr val="tx1"/>
                          </a:solidFill>
                          <a:effectLst/>
                          <a:latin typeface="+mn-lt"/>
                          <a:ea typeface="+mn-ea"/>
                          <a:cs typeface="+mn-cs"/>
                        </a:rPr>
                        <a:t>To check whether the face is detected or  not</a:t>
                      </a:r>
                      <a:endParaRPr lang="en-IN" dirty="0"/>
                    </a:p>
                  </a:txBody>
                  <a:tcPr/>
                </a:tc>
                <a:tc>
                  <a:txBody>
                    <a:bodyPr/>
                    <a:lstStyle/>
                    <a:p>
                      <a:pPr algn="ctr"/>
                      <a:r>
                        <a:rPr lang="en-IN" sz="1800" kern="1200" dirty="0">
                          <a:solidFill>
                            <a:schemeClr val="tx1"/>
                          </a:solidFill>
                          <a:effectLst/>
                          <a:latin typeface="+mn-lt"/>
                          <a:ea typeface="+mn-ea"/>
                          <a:cs typeface="+mn-cs"/>
                        </a:rPr>
                        <a:t>After opening the camera and after detecting the face there should get square around users face</a:t>
                      </a:r>
                      <a:endParaRPr lang="en-IN" dirty="0"/>
                    </a:p>
                  </a:txBody>
                  <a:tcPr/>
                </a:tc>
                <a:tc>
                  <a:txBody>
                    <a:bodyPr/>
                    <a:lstStyle/>
                    <a:p>
                      <a:pPr algn="ctr"/>
                      <a:r>
                        <a:rPr lang="en-IN" sz="1800" kern="1200" dirty="0">
                          <a:solidFill>
                            <a:schemeClr val="tx1"/>
                          </a:solidFill>
                          <a:effectLst/>
                          <a:latin typeface="+mn-lt"/>
                          <a:ea typeface="+mn-ea"/>
                          <a:cs typeface="+mn-cs"/>
                        </a:rPr>
                        <a:t>Camera will open without any lagging but its fail to draw the rectangle in to the user face</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2562986294"/>
                  </a:ext>
                </a:extLst>
              </a:tr>
            </a:tbl>
          </a:graphicData>
        </a:graphic>
      </p:graphicFrame>
      <p:sp>
        <p:nvSpPr>
          <p:cNvPr id="7" name="CustomShape 3">
            <a:extLst>
              <a:ext uri="{FF2B5EF4-FFF2-40B4-BE49-F238E27FC236}">
                <a16:creationId xmlns:a16="http://schemas.microsoft.com/office/drawing/2014/main" id="{B8D1D13C-F02E-4EAD-AC51-7897FA291AB1}"/>
              </a:ext>
            </a:extLst>
          </p:cNvPr>
          <p:cNvSpPr/>
          <p:nvPr/>
        </p:nvSpPr>
        <p:spPr>
          <a:xfrm>
            <a:off x="7938670" y="7003989"/>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36</a:t>
            </a:r>
            <a:endParaRPr lang="en-IN" sz="1800" b="0" strike="noStrike" spc="-1" dirty="0">
              <a:latin typeface="Arial"/>
            </a:endParaRPr>
          </a:p>
        </p:txBody>
      </p:sp>
    </p:spTree>
    <p:extLst>
      <p:ext uri="{BB962C8B-B14F-4D97-AF65-F5344CB8AC3E}">
        <p14:creationId xmlns:p14="http://schemas.microsoft.com/office/powerpoint/2010/main" val="418679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593806536"/>
              </p:ext>
            </p:extLst>
          </p:nvPr>
        </p:nvGraphicFramePr>
        <p:xfrm>
          <a:off x="-1" y="669996"/>
          <a:ext cx="10079666" cy="6873273"/>
        </p:xfrm>
        <a:graphic>
          <a:graphicData uri="http://schemas.openxmlformats.org/drawingml/2006/table">
            <a:tbl>
              <a:tblPr firstRow="1" bandRow="1">
                <a:tableStyleId>{5940675A-B579-460E-94D1-54222C63F5DA}</a:tableStyleId>
              </a:tblPr>
              <a:tblGrid>
                <a:gridCol w="2002178">
                  <a:extLst>
                    <a:ext uri="{9D8B030D-6E8A-4147-A177-3AD203B41FA5}">
                      <a16:colId xmlns:a16="http://schemas.microsoft.com/office/drawing/2014/main" val="3540016603"/>
                    </a:ext>
                  </a:extLst>
                </a:gridCol>
                <a:gridCol w="1989127">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414851">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340008">
                <a:tc>
                  <a:txBody>
                    <a:bodyPr/>
                    <a:lstStyle/>
                    <a:p>
                      <a:pPr algn="ctr"/>
                      <a:r>
                        <a:rPr lang="en-IN" sz="1800" kern="1200" dirty="0">
                          <a:solidFill>
                            <a:schemeClr val="tx1"/>
                          </a:solidFill>
                          <a:effectLst/>
                          <a:latin typeface="+mn-lt"/>
                          <a:ea typeface="+mn-ea"/>
                          <a:cs typeface="+mn-cs"/>
                        </a:rPr>
                        <a:t>008</a:t>
                      </a:r>
                      <a:endParaRPr lang="en-IN" dirty="0"/>
                    </a:p>
                  </a:txBody>
                  <a:tcPr/>
                </a:tc>
                <a:tc>
                  <a:txBody>
                    <a:bodyPr/>
                    <a:lstStyle/>
                    <a:p>
                      <a:pPr algn="ctr"/>
                      <a:r>
                        <a:rPr lang="en-IN" sz="1800" kern="1200" dirty="0">
                          <a:solidFill>
                            <a:schemeClr val="tx1"/>
                          </a:solidFill>
                          <a:effectLst/>
                          <a:latin typeface="+mn-lt"/>
                          <a:ea typeface="+mn-ea"/>
                          <a:cs typeface="+mn-cs"/>
                        </a:rPr>
                        <a:t>Passing happy image as a input to system</a:t>
                      </a:r>
                      <a:endParaRPr lang="en-IN" dirty="0"/>
                    </a:p>
                  </a:txBody>
                  <a:tcPr/>
                </a:tc>
                <a:tc>
                  <a:txBody>
                    <a:bodyPr/>
                    <a:lstStyle/>
                    <a:p>
                      <a:pPr algn="ctr"/>
                      <a:r>
                        <a:rPr lang="en-IN" sz="1800" kern="1200" dirty="0">
                          <a:solidFill>
                            <a:schemeClr val="tx1"/>
                          </a:solidFill>
                          <a:effectLst/>
                          <a:latin typeface="+mn-lt"/>
                          <a:ea typeface="+mn-ea"/>
                          <a:cs typeface="+mn-cs"/>
                        </a:rPr>
                        <a:t>After successfully detect the face system will detect correct emotion.</a:t>
                      </a:r>
                      <a:endParaRPr lang="en-IN" dirty="0"/>
                    </a:p>
                  </a:txBody>
                  <a:tcPr/>
                </a:tc>
                <a:tc>
                  <a:txBody>
                    <a:bodyPr/>
                    <a:lstStyle/>
                    <a:p>
                      <a:pPr algn="ctr"/>
                      <a:r>
                        <a:rPr lang="en-IN" sz="1800" kern="1200" dirty="0">
                          <a:solidFill>
                            <a:schemeClr val="tx1"/>
                          </a:solidFill>
                          <a:effectLst/>
                          <a:latin typeface="+mn-lt"/>
                          <a:ea typeface="+mn-ea"/>
                          <a:cs typeface="+mn-cs"/>
                        </a:rPr>
                        <a:t>System will detect Correct emotion as per giving input</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r h="2340008">
                <a:tc>
                  <a:txBody>
                    <a:bodyPr/>
                    <a:lstStyle/>
                    <a:p>
                      <a:pPr algn="ctr"/>
                      <a:r>
                        <a:rPr lang="en-IN" sz="1800" kern="1200" dirty="0">
                          <a:solidFill>
                            <a:schemeClr val="tx1"/>
                          </a:solidFill>
                          <a:effectLst/>
                          <a:latin typeface="+mn-lt"/>
                          <a:ea typeface="+mn-ea"/>
                          <a:cs typeface="+mn-cs"/>
                        </a:rPr>
                        <a:t>009</a:t>
                      </a:r>
                      <a:endParaRPr lang="en-IN" dirty="0"/>
                    </a:p>
                  </a:txBody>
                  <a:tcPr/>
                </a:tc>
                <a:tc>
                  <a:txBody>
                    <a:bodyPr/>
                    <a:lstStyle/>
                    <a:p>
                      <a:pPr algn="ctr"/>
                      <a:r>
                        <a:rPr lang="en-IN" sz="1800" kern="1200" dirty="0">
                          <a:solidFill>
                            <a:schemeClr val="tx1"/>
                          </a:solidFill>
                          <a:effectLst/>
                          <a:latin typeface="+mn-lt"/>
                          <a:ea typeface="+mn-ea"/>
                          <a:cs typeface="+mn-cs"/>
                        </a:rPr>
                        <a:t>Passing happy image as a input to system</a:t>
                      </a:r>
                      <a:endParaRPr lang="en-IN" dirty="0"/>
                    </a:p>
                  </a:txBody>
                  <a:tcPr/>
                </a:tc>
                <a:tc>
                  <a:txBody>
                    <a:bodyPr/>
                    <a:lstStyle/>
                    <a:p>
                      <a:pPr algn="ctr"/>
                      <a:r>
                        <a:rPr lang="en-IN" sz="1800" kern="1200" dirty="0">
                          <a:solidFill>
                            <a:schemeClr val="tx1"/>
                          </a:solidFill>
                          <a:effectLst/>
                          <a:latin typeface="+mn-lt"/>
                          <a:ea typeface="+mn-ea"/>
                          <a:cs typeface="+mn-cs"/>
                        </a:rPr>
                        <a:t>After successfully detect the face system will detect correct emotion.</a:t>
                      </a:r>
                      <a:endParaRPr lang="en-IN" dirty="0"/>
                    </a:p>
                  </a:txBody>
                  <a:tcPr/>
                </a:tc>
                <a:tc>
                  <a:txBody>
                    <a:bodyPr/>
                    <a:lstStyle/>
                    <a:p>
                      <a:pPr algn="ctr"/>
                      <a:r>
                        <a:rPr lang="en-IN" sz="1800" kern="1200" dirty="0">
                          <a:solidFill>
                            <a:schemeClr val="tx1"/>
                          </a:solidFill>
                          <a:effectLst/>
                          <a:latin typeface="+mn-lt"/>
                          <a:ea typeface="+mn-ea"/>
                          <a:cs typeface="+mn-cs"/>
                        </a:rPr>
                        <a:t>System will detect the face but its predict the  emotion wrong</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1561457269"/>
                  </a:ext>
                </a:extLst>
              </a:tr>
              <a:tr h="1778406">
                <a:tc>
                  <a:txBody>
                    <a:bodyPr/>
                    <a:lstStyle/>
                    <a:p>
                      <a:pPr algn="ctr"/>
                      <a:r>
                        <a:rPr lang="en-IN" sz="1800" kern="1200" dirty="0">
                          <a:solidFill>
                            <a:schemeClr val="tx1"/>
                          </a:solidFill>
                          <a:effectLst/>
                          <a:latin typeface="+mn-lt"/>
                          <a:ea typeface="+mn-ea"/>
                          <a:cs typeface="+mn-cs"/>
                        </a:rPr>
                        <a:t>010</a:t>
                      </a:r>
                      <a:endParaRPr lang="en-IN" dirty="0"/>
                    </a:p>
                  </a:txBody>
                  <a:tcPr/>
                </a:tc>
                <a:tc>
                  <a:txBody>
                    <a:bodyPr/>
                    <a:lstStyle/>
                    <a:p>
                      <a:pPr algn="ctr"/>
                      <a:r>
                        <a:rPr lang="en-IN" sz="1800" kern="1200" dirty="0">
                          <a:solidFill>
                            <a:schemeClr val="tx1"/>
                          </a:solidFill>
                          <a:effectLst/>
                          <a:latin typeface="+mn-lt"/>
                          <a:ea typeface="+mn-ea"/>
                          <a:cs typeface="+mn-cs"/>
                        </a:rPr>
                        <a:t>Saving songs into the folder</a:t>
                      </a:r>
                      <a:endParaRPr lang="en-IN" dirty="0"/>
                    </a:p>
                  </a:txBody>
                  <a:tcPr/>
                </a:tc>
                <a:tc>
                  <a:txBody>
                    <a:bodyPr/>
                    <a:lstStyle/>
                    <a:p>
                      <a:pPr algn="ctr"/>
                      <a:r>
                        <a:rPr lang="en-IN" sz="1800" kern="1200" dirty="0">
                          <a:solidFill>
                            <a:schemeClr val="tx1"/>
                          </a:solidFill>
                          <a:effectLst/>
                          <a:latin typeface="+mn-lt"/>
                          <a:ea typeface="+mn-ea"/>
                          <a:cs typeface="+mn-cs"/>
                        </a:rPr>
                        <a:t>Songs will be adding to the specific folder</a:t>
                      </a:r>
                      <a:endParaRPr lang="en-IN" dirty="0"/>
                    </a:p>
                  </a:txBody>
                  <a:tcPr/>
                </a:tc>
                <a:tc>
                  <a:txBody>
                    <a:bodyPr/>
                    <a:lstStyle/>
                    <a:p>
                      <a:pPr algn="ctr"/>
                      <a:r>
                        <a:rPr lang="en-IN" sz="1800" kern="1200" dirty="0">
                          <a:solidFill>
                            <a:schemeClr val="tx1"/>
                          </a:solidFill>
                          <a:effectLst/>
                          <a:latin typeface="+mn-lt"/>
                          <a:ea typeface="+mn-ea"/>
                          <a:cs typeface="+mn-cs"/>
                        </a:rPr>
                        <a:t>Song is added successfully</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562986294"/>
                  </a:ext>
                </a:extLst>
              </a:tr>
            </a:tbl>
          </a:graphicData>
        </a:graphic>
      </p:graphicFrame>
      <p:sp>
        <p:nvSpPr>
          <p:cNvPr id="7" name="CustomShape 3">
            <a:extLst>
              <a:ext uri="{FF2B5EF4-FFF2-40B4-BE49-F238E27FC236}">
                <a16:creationId xmlns:a16="http://schemas.microsoft.com/office/drawing/2014/main" id="{9F2D4595-50A3-4E45-9C45-4CF29F0DBC3C}"/>
              </a:ext>
            </a:extLst>
          </p:cNvPr>
          <p:cNvSpPr/>
          <p:nvPr/>
        </p:nvSpPr>
        <p:spPr>
          <a:xfrm>
            <a:off x="7560385" y="6988279"/>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37</a:t>
            </a:r>
            <a:endParaRPr lang="en-IN" sz="1800" b="0" strike="noStrike" spc="-1" dirty="0">
              <a:latin typeface="Arial"/>
            </a:endParaRPr>
          </a:p>
        </p:txBody>
      </p:sp>
    </p:spTree>
    <p:extLst>
      <p:ext uri="{BB962C8B-B14F-4D97-AF65-F5344CB8AC3E}">
        <p14:creationId xmlns:p14="http://schemas.microsoft.com/office/powerpoint/2010/main" val="39810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2</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trike="noStrike" spc="-1" dirty="0">
                <a:solidFill>
                  <a:srgbClr val="FFFFFF"/>
                </a:solidFill>
                <a:latin typeface="Arial Black"/>
              </a:rPr>
              <a:t>C</a:t>
            </a:r>
            <a:r>
              <a:rPr lang="en-IN" sz="2800" b="1" strike="noStrike" spc="-1" dirty="0">
                <a:solidFill>
                  <a:srgbClr val="FFFFFF"/>
                </a:solidFill>
                <a:latin typeface="Arial Black"/>
              </a:rPr>
              <a:t>onti</a:t>
            </a:r>
            <a:r>
              <a:rPr lang="en-IN" sz="2800" b="1" spc="-1" dirty="0">
                <a:solidFill>
                  <a:srgbClr val="FFFFFF"/>
                </a:solidFill>
                <a:latin typeface="Arial Black"/>
              </a:rPr>
              <a:t>.</a:t>
            </a:r>
            <a:r>
              <a:rPr lang="en-IN" sz="2800" b="1" strike="noStrike" spc="-1" dirty="0">
                <a:solidFill>
                  <a:srgbClr val="FFFFFF"/>
                </a:solidFill>
                <a:latin typeface="Arial Black"/>
              </a:rPr>
              <a:t>.</a:t>
            </a:r>
            <a:endParaRPr lang="en-IN" sz="2800" b="0" strike="noStrike" spc="-1" dirty="0">
              <a:latin typeface="Arial"/>
            </a:endParaRPr>
          </a:p>
        </p:txBody>
      </p:sp>
      <p:sp>
        <p:nvSpPr>
          <p:cNvPr id="12" name="TextBox 11">
            <a:extLst>
              <a:ext uri="{FF2B5EF4-FFF2-40B4-BE49-F238E27FC236}">
                <a16:creationId xmlns:a16="http://schemas.microsoft.com/office/drawing/2014/main" id="{10A56FE6-FEA4-4D13-859D-225E5CA5D081}"/>
              </a:ext>
            </a:extLst>
          </p:cNvPr>
          <p:cNvSpPr txBox="1"/>
          <p:nvPr/>
        </p:nvSpPr>
        <p:spPr>
          <a:xfrm>
            <a:off x="-1" y="1113887"/>
            <a:ext cx="10041807" cy="1200329"/>
          </a:xfrm>
          <a:prstGeom prst="rect">
            <a:avLst/>
          </a:prstGeom>
          <a:noFill/>
        </p:spPr>
        <p:txBody>
          <a:bodyPr wrap="square">
            <a:spAutoFit/>
          </a:bodyPr>
          <a:lstStyle/>
          <a:p>
            <a:r>
              <a:rPr lang="en-IN" b="1" dirty="0"/>
              <a:t>Step5-</a:t>
            </a:r>
          </a:p>
          <a:p>
            <a:r>
              <a:rPr lang="en-IN" dirty="0"/>
              <a:t>Firstly test the model separately because we want to found the actual error with specific model. if we couldn't do this or check all the models in group then we will confuse that where will  actually error is arrived.</a:t>
            </a:r>
          </a:p>
        </p:txBody>
      </p:sp>
      <p:sp>
        <p:nvSpPr>
          <p:cNvPr id="14" name="TextBox 13">
            <a:extLst>
              <a:ext uri="{FF2B5EF4-FFF2-40B4-BE49-F238E27FC236}">
                <a16:creationId xmlns:a16="http://schemas.microsoft.com/office/drawing/2014/main" id="{25306381-7B4C-45E1-8715-525391DFB129}"/>
              </a:ext>
            </a:extLst>
          </p:cNvPr>
          <p:cNvSpPr txBox="1"/>
          <p:nvPr/>
        </p:nvSpPr>
        <p:spPr>
          <a:xfrm>
            <a:off x="-64920" y="2450297"/>
            <a:ext cx="10314706" cy="1754326"/>
          </a:xfrm>
          <a:prstGeom prst="rect">
            <a:avLst/>
          </a:prstGeom>
          <a:noFill/>
        </p:spPr>
        <p:txBody>
          <a:bodyPr wrap="square">
            <a:spAutoFit/>
          </a:bodyPr>
          <a:lstStyle/>
          <a:p>
            <a:r>
              <a:rPr lang="en-IN" b="1" dirty="0"/>
              <a:t>Step6-</a:t>
            </a:r>
          </a:p>
          <a:p>
            <a:r>
              <a:rPr lang="en-IN" dirty="0"/>
              <a:t>After testing  if any changes occur or any model failed  then we will do the changes in our project and same testing will occur again  for the specific model because while changing the model or code the remaining code are not changing means after retesting the model those previously model whose pass the test cases the new model is not affected to the previous all the models and all test cases will be pass. and there will no issue with previously passed models.</a:t>
            </a:r>
          </a:p>
        </p:txBody>
      </p:sp>
      <p:sp>
        <p:nvSpPr>
          <p:cNvPr id="16" name="TextBox 15">
            <a:extLst>
              <a:ext uri="{FF2B5EF4-FFF2-40B4-BE49-F238E27FC236}">
                <a16:creationId xmlns:a16="http://schemas.microsoft.com/office/drawing/2014/main" id="{2E9903B3-1F49-4922-8DC0-BA10FCCC2EC5}"/>
              </a:ext>
            </a:extLst>
          </p:cNvPr>
          <p:cNvSpPr txBox="1"/>
          <p:nvPr/>
        </p:nvSpPr>
        <p:spPr>
          <a:xfrm>
            <a:off x="-38819" y="4569258"/>
            <a:ext cx="10119443" cy="923330"/>
          </a:xfrm>
          <a:prstGeom prst="rect">
            <a:avLst/>
          </a:prstGeom>
          <a:noFill/>
        </p:spPr>
        <p:txBody>
          <a:bodyPr wrap="square">
            <a:spAutoFit/>
          </a:bodyPr>
          <a:lstStyle/>
          <a:p>
            <a:r>
              <a:rPr lang="en-IN" b="1" dirty="0"/>
              <a:t>Step7-</a:t>
            </a:r>
          </a:p>
          <a:p>
            <a:r>
              <a:rPr lang="en-IN" dirty="0"/>
              <a:t>After any updation in project debug the program and test the program regularly because after updation we will check that no error will rise  into our system</a:t>
            </a:r>
          </a:p>
        </p:txBody>
      </p:sp>
    </p:spTree>
    <p:extLst>
      <p:ext uri="{BB962C8B-B14F-4D97-AF65-F5344CB8AC3E}">
        <p14:creationId xmlns:p14="http://schemas.microsoft.com/office/powerpoint/2010/main" val="214317677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2539163107"/>
              </p:ext>
            </p:extLst>
          </p:nvPr>
        </p:nvGraphicFramePr>
        <p:xfrm>
          <a:off x="-1" y="669996"/>
          <a:ext cx="10079666" cy="6873273"/>
        </p:xfrm>
        <a:graphic>
          <a:graphicData uri="http://schemas.openxmlformats.org/drawingml/2006/table">
            <a:tbl>
              <a:tblPr firstRow="1" bandRow="1">
                <a:tableStyleId>{5940675A-B579-460E-94D1-54222C63F5DA}</a:tableStyleId>
              </a:tblPr>
              <a:tblGrid>
                <a:gridCol w="2002178">
                  <a:extLst>
                    <a:ext uri="{9D8B030D-6E8A-4147-A177-3AD203B41FA5}">
                      <a16:colId xmlns:a16="http://schemas.microsoft.com/office/drawing/2014/main" val="3540016603"/>
                    </a:ext>
                  </a:extLst>
                </a:gridCol>
                <a:gridCol w="1989127">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414851">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340008">
                <a:tc>
                  <a:txBody>
                    <a:bodyPr/>
                    <a:lstStyle/>
                    <a:p>
                      <a:pPr algn="ctr"/>
                      <a:r>
                        <a:rPr lang="en-IN" sz="1800" kern="1200" dirty="0">
                          <a:solidFill>
                            <a:schemeClr val="tx1"/>
                          </a:solidFill>
                          <a:effectLst/>
                          <a:latin typeface="+mn-lt"/>
                          <a:ea typeface="+mn-ea"/>
                          <a:cs typeface="+mn-cs"/>
                        </a:rPr>
                        <a:t>011</a:t>
                      </a:r>
                      <a:endParaRPr lang="en-IN" dirty="0"/>
                    </a:p>
                  </a:txBody>
                  <a:tcPr/>
                </a:tc>
                <a:tc>
                  <a:txBody>
                    <a:bodyPr/>
                    <a:lstStyle/>
                    <a:p>
                      <a:pPr algn="ctr"/>
                      <a:r>
                        <a:rPr lang="en-IN" sz="1800" kern="1200" dirty="0">
                          <a:solidFill>
                            <a:schemeClr val="tx1"/>
                          </a:solidFill>
                          <a:effectLst/>
                          <a:latin typeface="+mn-lt"/>
                          <a:ea typeface="+mn-ea"/>
                          <a:cs typeface="+mn-cs"/>
                        </a:rPr>
                        <a:t>Close the camera window</a:t>
                      </a:r>
                      <a:endParaRPr lang="en-IN" dirty="0"/>
                    </a:p>
                  </a:txBody>
                  <a:tcPr/>
                </a:tc>
                <a:tc>
                  <a:txBody>
                    <a:bodyPr/>
                    <a:lstStyle/>
                    <a:p>
                      <a:pPr algn="ctr"/>
                      <a:r>
                        <a:rPr lang="en-IN" sz="1800" kern="1200" dirty="0">
                          <a:solidFill>
                            <a:schemeClr val="tx1"/>
                          </a:solidFill>
                          <a:effectLst/>
                          <a:latin typeface="+mn-lt"/>
                          <a:ea typeface="+mn-ea"/>
                          <a:cs typeface="+mn-cs"/>
                        </a:rPr>
                        <a:t>Close the camera detection window while the specific time  is given</a:t>
                      </a:r>
                      <a:endParaRPr lang="en-IN" dirty="0"/>
                    </a:p>
                  </a:txBody>
                  <a:tcPr/>
                </a:tc>
                <a:tc>
                  <a:txBody>
                    <a:bodyPr/>
                    <a:lstStyle/>
                    <a:p>
                      <a:pPr algn="ctr"/>
                      <a:r>
                        <a:rPr lang="en-IN" sz="1800" kern="1200" dirty="0">
                          <a:solidFill>
                            <a:schemeClr val="tx1"/>
                          </a:solidFill>
                          <a:effectLst/>
                          <a:latin typeface="+mn-lt"/>
                          <a:ea typeface="+mn-ea"/>
                          <a:cs typeface="+mn-cs"/>
                        </a:rPr>
                        <a:t>Window will be closed while specific time is given</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r h="2340008">
                <a:tc>
                  <a:txBody>
                    <a:bodyPr/>
                    <a:lstStyle/>
                    <a:p>
                      <a:pPr algn="ctr"/>
                      <a:r>
                        <a:rPr lang="en-IN" sz="1800" kern="1200" dirty="0">
                          <a:solidFill>
                            <a:schemeClr val="tx1"/>
                          </a:solidFill>
                          <a:effectLst/>
                          <a:latin typeface="+mn-lt"/>
                          <a:ea typeface="+mn-ea"/>
                          <a:cs typeface="+mn-cs"/>
                        </a:rPr>
                        <a:t>012</a:t>
                      </a:r>
                      <a:endParaRPr lang="en-IN" dirty="0"/>
                    </a:p>
                  </a:txBody>
                  <a:tcPr/>
                </a:tc>
                <a:tc>
                  <a:txBody>
                    <a:bodyPr/>
                    <a:lstStyle/>
                    <a:p>
                      <a:pPr algn="ctr"/>
                      <a:r>
                        <a:rPr lang="en-IN" sz="1800" kern="1200" dirty="0">
                          <a:solidFill>
                            <a:schemeClr val="tx1"/>
                          </a:solidFill>
                          <a:effectLst/>
                          <a:latin typeface="+mn-lt"/>
                          <a:ea typeface="+mn-ea"/>
                          <a:cs typeface="+mn-cs"/>
                        </a:rPr>
                        <a:t>Close the camera window</a:t>
                      </a:r>
                      <a:endParaRPr lang="en-IN" dirty="0"/>
                    </a:p>
                  </a:txBody>
                  <a:tcPr/>
                </a:tc>
                <a:tc>
                  <a:txBody>
                    <a:bodyPr/>
                    <a:lstStyle/>
                    <a:p>
                      <a:pPr algn="ctr"/>
                      <a:r>
                        <a:rPr lang="en-IN" sz="1800" kern="1200" dirty="0">
                          <a:solidFill>
                            <a:schemeClr val="tx1"/>
                          </a:solidFill>
                          <a:effectLst/>
                          <a:latin typeface="+mn-lt"/>
                          <a:ea typeface="+mn-ea"/>
                          <a:cs typeface="+mn-cs"/>
                        </a:rPr>
                        <a:t>Close the camera detection window while the specific time is given.</a:t>
                      </a:r>
                      <a:endParaRPr lang="en-IN" dirty="0"/>
                    </a:p>
                  </a:txBody>
                  <a:tcPr/>
                </a:tc>
                <a:tc>
                  <a:txBody>
                    <a:bodyPr/>
                    <a:lstStyle/>
                    <a:p>
                      <a:pPr algn="ctr"/>
                      <a:r>
                        <a:rPr lang="en-IN" sz="1800" kern="1200" dirty="0">
                          <a:solidFill>
                            <a:schemeClr val="tx1"/>
                          </a:solidFill>
                          <a:effectLst/>
                          <a:latin typeface="+mn-lt"/>
                          <a:ea typeface="+mn-ea"/>
                          <a:cs typeface="+mn-cs"/>
                        </a:rPr>
                        <a:t>After exhaust the specific time limit camera is still open and try to capture the image</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1561457269"/>
                  </a:ext>
                </a:extLst>
              </a:tr>
              <a:tr h="1778406">
                <a:tc>
                  <a:txBody>
                    <a:bodyPr/>
                    <a:lstStyle/>
                    <a:p>
                      <a:pPr algn="ctr"/>
                      <a:r>
                        <a:rPr lang="en-IN" sz="1800" kern="1200" dirty="0">
                          <a:solidFill>
                            <a:schemeClr val="tx1"/>
                          </a:solidFill>
                          <a:effectLst/>
                          <a:latin typeface="+mn-lt"/>
                          <a:ea typeface="+mn-ea"/>
                          <a:cs typeface="+mn-cs"/>
                        </a:rPr>
                        <a:t>013</a:t>
                      </a:r>
                      <a:endParaRPr lang="en-IN" dirty="0"/>
                    </a:p>
                  </a:txBody>
                  <a:tcPr/>
                </a:tc>
                <a:tc>
                  <a:txBody>
                    <a:bodyPr/>
                    <a:lstStyle/>
                    <a:p>
                      <a:pPr algn="ctr"/>
                      <a:r>
                        <a:rPr lang="en-IN" sz="1800" kern="1200" dirty="0">
                          <a:solidFill>
                            <a:schemeClr val="tx1"/>
                          </a:solidFill>
                          <a:effectLst/>
                          <a:latin typeface="+mn-lt"/>
                          <a:ea typeface="+mn-ea"/>
                          <a:cs typeface="+mn-cs"/>
                        </a:rPr>
                        <a:t>Close the camera window</a:t>
                      </a:r>
                      <a:endParaRPr lang="en-IN" dirty="0"/>
                    </a:p>
                  </a:txBody>
                  <a:tcPr/>
                </a:tc>
                <a:tc>
                  <a:txBody>
                    <a:bodyPr/>
                    <a:lstStyle/>
                    <a:p>
                      <a:pPr algn="ctr"/>
                      <a:r>
                        <a:rPr lang="en-IN" sz="1800" dirty="0">
                          <a:effectLst/>
                          <a:latin typeface="Liberation Serif"/>
                          <a:ea typeface="Noto Sans CJK SC"/>
                          <a:cs typeface="Lohit Devanagari"/>
                        </a:rPr>
                        <a:t>After detecting the face and  recognize users emotion just close the window </a:t>
                      </a:r>
                      <a:endParaRPr lang="en-IN" sz="2800" dirty="0"/>
                    </a:p>
                  </a:txBody>
                  <a:tcPr/>
                </a:tc>
                <a:tc>
                  <a:txBody>
                    <a:bodyPr/>
                    <a:lstStyle/>
                    <a:p>
                      <a:pPr algn="ctr"/>
                      <a:r>
                        <a:rPr lang="en-IN" sz="1800" kern="1200" dirty="0">
                          <a:solidFill>
                            <a:schemeClr val="tx1"/>
                          </a:solidFill>
                          <a:effectLst/>
                          <a:latin typeface="+mn-lt"/>
                          <a:ea typeface="+mn-ea"/>
                          <a:cs typeface="+mn-cs"/>
                        </a:rPr>
                        <a:t>After detecting face and emotion still window is open and try to detect user mode</a:t>
                      </a:r>
                      <a:endParaRPr lang="en-IN" sz="2800"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2562986294"/>
                  </a:ext>
                </a:extLst>
              </a:tr>
            </a:tbl>
          </a:graphicData>
        </a:graphic>
      </p:graphicFrame>
      <p:sp>
        <p:nvSpPr>
          <p:cNvPr id="7" name="CustomShape 3">
            <a:extLst>
              <a:ext uri="{FF2B5EF4-FFF2-40B4-BE49-F238E27FC236}">
                <a16:creationId xmlns:a16="http://schemas.microsoft.com/office/drawing/2014/main" id="{3FCBED5B-9B17-4850-8FEC-6114F7BB688C}"/>
              </a:ext>
            </a:extLst>
          </p:cNvPr>
          <p:cNvSpPr/>
          <p:nvPr/>
        </p:nvSpPr>
        <p:spPr>
          <a:xfrm>
            <a:off x="7991833"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38</a:t>
            </a:r>
            <a:endParaRPr lang="en-IN" sz="1800" b="0" strike="noStrike" spc="-1" dirty="0">
              <a:latin typeface="Arial"/>
            </a:endParaRPr>
          </a:p>
        </p:txBody>
      </p:sp>
    </p:spTree>
    <p:extLst>
      <p:ext uri="{BB962C8B-B14F-4D97-AF65-F5344CB8AC3E}">
        <p14:creationId xmlns:p14="http://schemas.microsoft.com/office/powerpoint/2010/main" val="1982603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3093455363"/>
              </p:ext>
            </p:extLst>
          </p:nvPr>
        </p:nvGraphicFramePr>
        <p:xfrm>
          <a:off x="-1" y="669996"/>
          <a:ext cx="10079666" cy="6873273"/>
        </p:xfrm>
        <a:graphic>
          <a:graphicData uri="http://schemas.openxmlformats.org/drawingml/2006/table">
            <a:tbl>
              <a:tblPr firstRow="1" bandRow="1">
                <a:tableStyleId>{5940675A-B579-460E-94D1-54222C63F5DA}</a:tableStyleId>
              </a:tblPr>
              <a:tblGrid>
                <a:gridCol w="2009554">
                  <a:extLst>
                    <a:ext uri="{9D8B030D-6E8A-4147-A177-3AD203B41FA5}">
                      <a16:colId xmlns:a16="http://schemas.microsoft.com/office/drawing/2014/main" val="3540016603"/>
                    </a:ext>
                  </a:extLst>
                </a:gridCol>
                <a:gridCol w="1981751">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414851">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340008">
                <a:tc>
                  <a:txBody>
                    <a:bodyPr/>
                    <a:lstStyle/>
                    <a:p>
                      <a:pPr algn="ctr"/>
                      <a:r>
                        <a:rPr lang="en-IN" sz="1800" kern="1200" dirty="0">
                          <a:solidFill>
                            <a:schemeClr val="tx1"/>
                          </a:solidFill>
                          <a:effectLst/>
                          <a:latin typeface="+mn-lt"/>
                          <a:ea typeface="+mn-ea"/>
                          <a:cs typeface="+mn-cs"/>
                        </a:rPr>
                        <a:t>014</a:t>
                      </a:r>
                      <a:endParaRPr lang="en-IN" dirty="0"/>
                    </a:p>
                  </a:txBody>
                  <a:tcPr/>
                </a:tc>
                <a:tc>
                  <a:txBody>
                    <a:bodyPr/>
                    <a:lstStyle/>
                    <a:p>
                      <a:pPr algn="ctr"/>
                      <a:r>
                        <a:rPr lang="en-IN" sz="1800" kern="1200" dirty="0">
                          <a:solidFill>
                            <a:schemeClr val="tx1"/>
                          </a:solidFill>
                          <a:effectLst/>
                          <a:latin typeface="+mn-lt"/>
                          <a:ea typeface="+mn-ea"/>
                          <a:cs typeface="+mn-cs"/>
                        </a:rPr>
                        <a:t>Close the camera window</a:t>
                      </a:r>
                      <a:endParaRPr lang="en-IN" dirty="0"/>
                    </a:p>
                  </a:txBody>
                  <a:tcPr/>
                </a:tc>
                <a:tc>
                  <a:txBody>
                    <a:bodyPr/>
                    <a:lstStyle/>
                    <a:p>
                      <a:pPr algn="ctr"/>
                      <a:r>
                        <a:rPr lang="en-IN" sz="1800" kern="1200" dirty="0">
                          <a:solidFill>
                            <a:schemeClr val="tx1"/>
                          </a:solidFill>
                          <a:effectLst/>
                          <a:latin typeface="+mn-lt"/>
                          <a:ea typeface="+mn-ea"/>
                          <a:cs typeface="+mn-cs"/>
                        </a:rPr>
                        <a:t>After detection the face and recognize users emotion just close the window </a:t>
                      </a:r>
                      <a:endParaRPr lang="en-IN" dirty="0"/>
                    </a:p>
                  </a:txBody>
                  <a:tcPr/>
                </a:tc>
                <a:tc>
                  <a:txBody>
                    <a:bodyPr/>
                    <a:lstStyle/>
                    <a:p>
                      <a:pPr algn="ctr"/>
                      <a:r>
                        <a:rPr lang="en-IN" sz="1800" kern="1200" dirty="0">
                          <a:solidFill>
                            <a:schemeClr val="tx1"/>
                          </a:solidFill>
                          <a:effectLst/>
                          <a:latin typeface="+mn-lt"/>
                          <a:ea typeface="+mn-ea"/>
                          <a:cs typeface="+mn-cs"/>
                        </a:rPr>
                        <a:t>After detecting face and emotion camera will automatically get closed</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r h="2340008">
                <a:tc>
                  <a:txBody>
                    <a:bodyPr/>
                    <a:lstStyle/>
                    <a:p>
                      <a:pPr algn="ctr"/>
                      <a:r>
                        <a:rPr lang="en-IN" sz="1800" kern="1200" dirty="0">
                          <a:solidFill>
                            <a:schemeClr val="tx1"/>
                          </a:solidFill>
                          <a:effectLst/>
                          <a:latin typeface="+mn-lt"/>
                          <a:ea typeface="+mn-ea"/>
                          <a:cs typeface="+mn-cs"/>
                        </a:rPr>
                        <a:t>015</a:t>
                      </a:r>
                      <a:endParaRPr lang="en-IN" dirty="0"/>
                    </a:p>
                  </a:txBody>
                  <a:tcPr/>
                </a:tc>
                <a:tc>
                  <a:txBody>
                    <a:bodyPr/>
                    <a:lstStyle/>
                    <a:p>
                      <a:pPr algn="ctr"/>
                      <a:r>
                        <a:rPr lang="en-IN" sz="1800" kern="1200" dirty="0">
                          <a:solidFill>
                            <a:schemeClr val="tx1"/>
                          </a:solidFill>
                          <a:effectLst/>
                          <a:latin typeface="+mn-lt"/>
                          <a:ea typeface="+mn-ea"/>
                          <a:cs typeface="+mn-cs"/>
                        </a:rPr>
                        <a:t>Play the song as per emotion</a:t>
                      </a:r>
                      <a:endParaRPr lang="en-IN" dirty="0"/>
                    </a:p>
                  </a:txBody>
                  <a:tcPr/>
                </a:tc>
                <a:tc>
                  <a:txBody>
                    <a:bodyPr/>
                    <a:lstStyle/>
                    <a:p>
                      <a:pPr algn="ctr"/>
                      <a:r>
                        <a:rPr lang="en-IN" sz="1800" kern="1200" dirty="0">
                          <a:solidFill>
                            <a:schemeClr val="tx1"/>
                          </a:solidFill>
                          <a:effectLst/>
                          <a:latin typeface="+mn-lt"/>
                          <a:ea typeface="+mn-ea"/>
                          <a:cs typeface="+mn-cs"/>
                        </a:rPr>
                        <a:t>After detection emotion song will be play automatically as per the user emotion</a:t>
                      </a:r>
                      <a:endParaRPr lang="en-IN" dirty="0"/>
                    </a:p>
                  </a:txBody>
                  <a:tcPr/>
                </a:tc>
                <a:tc>
                  <a:txBody>
                    <a:bodyPr/>
                    <a:lstStyle/>
                    <a:p>
                      <a:pPr algn="ctr"/>
                      <a:r>
                        <a:rPr lang="en-IN" sz="1800" kern="1200" dirty="0">
                          <a:solidFill>
                            <a:schemeClr val="tx1"/>
                          </a:solidFill>
                          <a:effectLst/>
                          <a:latin typeface="+mn-lt"/>
                          <a:ea typeface="+mn-ea"/>
                          <a:cs typeface="+mn-cs"/>
                        </a:rPr>
                        <a:t>Song is playing as per the emotion</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1561457269"/>
                  </a:ext>
                </a:extLst>
              </a:tr>
              <a:tr h="1778406">
                <a:tc>
                  <a:txBody>
                    <a:bodyPr/>
                    <a:lstStyle/>
                    <a:p>
                      <a:pPr algn="ctr"/>
                      <a:r>
                        <a:rPr lang="en-IN" sz="1800" kern="1200" dirty="0">
                          <a:solidFill>
                            <a:schemeClr val="tx1"/>
                          </a:solidFill>
                          <a:effectLst/>
                          <a:latin typeface="+mn-lt"/>
                          <a:ea typeface="+mn-ea"/>
                          <a:cs typeface="+mn-cs"/>
                        </a:rPr>
                        <a:t>016</a:t>
                      </a:r>
                      <a:endParaRPr lang="en-IN" dirty="0"/>
                    </a:p>
                  </a:txBody>
                  <a:tcPr/>
                </a:tc>
                <a:tc>
                  <a:txBody>
                    <a:bodyPr/>
                    <a:lstStyle/>
                    <a:p>
                      <a:pPr algn="ctr"/>
                      <a:r>
                        <a:rPr lang="en-IN" sz="1800" kern="1200" dirty="0">
                          <a:solidFill>
                            <a:schemeClr val="tx1"/>
                          </a:solidFill>
                          <a:effectLst/>
                          <a:latin typeface="+mn-lt"/>
                          <a:ea typeface="+mn-ea"/>
                          <a:cs typeface="+mn-cs"/>
                        </a:rPr>
                        <a:t>Play the song as per emotion</a:t>
                      </a:r>
                      <a:endParaRPr lang="en-IN" dirty="0"/>
                    </a:p>
                  </a:txBody>
                  <a:tcPr/>
                </a:tc>
                <a:tc>
                  <a:txBody>
                    <a:bodyPr/>
                    <a:lstStyle/>
                    <a:p>
                      <a:pPr algn="ctr"/>
                      <a:r>
                        <a:rPr lang="en-IN" sz="1800" kern="1200" dirty="0">
                          <a:solidFill>
                            <a:schemeClr val="tx1"/>
                          </a:solidFill>
                          <a:effectLst/>
                          <a:latin typeface="+mn-lt"/>
                          <a:ea typeface="+mn-ea"/>
                          <a:cs typeface="+mn-cs"/>
                        </a:rPr>
                        <a:t>After detection emotion song will play automatically</a:t>
                      </a:r>
                      <a:endParaRPr lang="en-IN" sz="2800" dirty="0"/>
                    </a:p>
                  </a:txBody>
                  <a:tcPr/>
                </a:tc>
                <a:tc>
                  <a:txBody>
                    <a:bodyPr/>
                    <a:lstStyle/>
                    <a:p>
                      <a:pPr algn="ctr"/>
                      <a:r>
                        <a:rPr lang="en-IN" sz="1800" kern="1200" dirty="0">
                          <a:solidFill>
                            <a:schemeClr val="tx1"/>
                          </a:solidFill>
                          <a:effectLst/>
                          <a:latin typeface="+mn-lt"/>
                          <a:ea typeface="+mn-ea"/>
                          <a:cs typeface="+mn-cs"/>
                        </a:rPr>
                        <a:t>After detection the emotion nothing is going to happen</a:t>
                      </a:r>
                      <a:endParaRPr lang="en-IN" sz="2800"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2562986294"/>
                  </a:ext>
                </a:extLst>
              </a:tr>
            </a:tbl>
          </a:graphicData>
        </a:graphic>
      </p:graphicFrame>
      <p:sp>
        <p:nvSpPr>
          <p:cNvPr id="7" name="CustomShape 3">
            <a:extLst>
              <a:ext uri="{FF2B5EF4-FFF2-40B4-BE49-F238E27FC236}">
                <a16:creationId xmlns:a16="http://schemas.microsoft.com/office/drawing/2014/main" id="{A0542543-D9F8-4EC0-A0EF-CEF572D637D4}"/>
              </a:ext>
            </a:extLst>
          </p:cNvPr>
          <p:cNvSpPr/>
          <p:nvPr/>
        </p:nvSpPr>
        <p:spPr>
          <a:xfrm>
            <a:off x="7560385" y="7003989"/>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39</a:t>
            </a:r>
            <a:endParaRPr lang="en-IN" sz="1800" b="0" strike="noStrike" spc="-1" dirty="0">
              <a:latin typeface="Arial"/>
            </a:endParaRPr>
          </a:p>
        </p:txBody>
      </p:sp>
    </p:spTree>
    <p:extLst>
      <p:ext uri="{BB962C8B-B14F-4D97-AF65-F5344CB8AC3E}">
        <p14:creationId xmlns:p14="http://schemas.microsoft.com/office/powerpoint/2010/main" val="70682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1407184589"/>
              </p:ext>
            </p:extLst>
          </p:nvPr>
        </p:nvGraphicFramePr>
        <p:xfrm>
          <a:off x="-1" y="669995"/>
          <a:ext cx="10079666" cy="6889680"/>
        </p:xfrm>
        <a:graphic>
          <a:graphicData uri="http://schemas.openxmlformats.org/drawingml/2006/table">
            <a:tbl>
              <a:tblPr firstRow="1" bandRow="1">
                <a:tableStyleId>{5940675A-B579-460E-94D1-54222C63F5DA}</a:tableStyleId>
              </a:tblPr>
              <a:tblGrid>
                <a:gridCol w="2009554">
                  <a:extLst>
                    <a:ext uri="{9D8B030D-6E8A-4147-A177-3AD203B41FA5}">
                      <a16:colId xmlns:a16="http://schemas.microsoft.com/office/drawing/2014/main" val="3540016603"/>
                    </a:ext>
                  </a:extLst>
                </a:gridCol>
                <a:gridCol w="1981751">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540974">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010011">
                <a:tc>
                  <a:txBody>
                    <a:bodyPr/>
                    <a:lstStyle/>
                    <a:p>
                      <a:pPr algn="ctr"/>
                      <a:r>
                        <a:rPr lang="en-IN" sz="1800" kern="1200" dirty="0">
                          <a:solidFill>
                            <a:schemeClr val="tx1"/>
                          </a:solidFill>
                          <a:effectLst/>
                          <a:latin typeface="+mn-lt"/>
                          <a:ea typeface="+mn-ea"/>
                          <a:cs typeface="+mn-cs"/>
                        </a:rPr>
                        <a:t>017</a:t>
                      </a:r>
                      <a:endParaRPr lang="en-IN" dirty="0"/>
                    </a:p>
                  </a:txBody>
                  <a:tcPr/>
                </a:tc>
                <a:tc>
                  <a:txBody>
                    <a:bodyPr/>
                    <a:lstStyle/>
                    <a:p>
                      <a:pPr algn="ctr"/>
                      <a:r>
                        <a:rPr lang="en-IN" sz="1800" kern="1200" dirty="0">
                          <a:solidFill>
                            <a:schemeClr val="tx1"/>
                          </a:solidFill>
                          <a:effectLst/>
                          <a:latin typeface="+mn-lt"/>
                          <a:ea typeface="+mn-ea"/>
                          <a:cs typeface="+mn-cs"/>
                        </a:rPr>
                        <a:t>Play the song as per emotion</a:t>
                      </a:r>
                      <a:endParaRPr lang="en-IN" dirty="0"/>
                    </a:p>
                  </a:txBody>
                  <a:tcPr/>
                </a:tc>
                <a:tc>
                  <a:txBody>
                    <a:bodyPr/>
                    <a:lstStyle/>
                    <a:p>
                      <a:pPr algn="ctr"/>
                      <a:r>
                        <a:rPr lang="en-IN" sz="1800" kern="100" dirty="0">
                          <a:effectLst/>
                          <a:latin typeface="Liberation Serif"/>
                          <a:ea typeface="Noto Sans CJK SC"/>
                          <a:cs typeface="Lohit Devanagari"/>
                        </a:rPr>
                        <a:t>After detection emotion song will be play automatically as per the user emotion</a:t>
                      </a:r>
                    </a:p>
                  </a:txBody>
                  <a:tcPr marL="34290" marR="34925" marT="34925" marB="34925"/>
                </a:tc>
                <a:tc>
                  <a:txBody>
                    <a:bodyPr/>
                    <a:lstStyle/>
                    <a:p>
                      <a:pPr algn="ctr"/>
                      <a:r>
                        <a:rPr lang="en-IN" sz="1800" kern="1200" dirty="0">
                          <a:solidFill>
                            <a:schemeClr val="tx1"/>
                          </a:solidFill>
                          <a:effectLst/>
                          <a:latin typeface="+mn-lt"/>
                          <a:ea typeface="+mn-ea"/>
                          <a:cs typeface="+mn-cs"/>
                        </a:rPr>
                        <a:t>Song is playing but not for the user emotions randomly any song is playing</a:t>
                      </a:r>
                      <a:endParaRPr lang="en-IN"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2097568773"/>
                  </a:ext>
                </a:extLst>
              </a:tr>
              <a:tr h="2019617">
                <a:tc>
                  <a:txBody>
                    <a:bodyPr/>
                    <a:lstStyle/>
                    <a:p>
                      <a:pPr algn="ctr"/>
                      <a:r>
                        <a:rPr lang="en-IN" sz="1800" kern="1200" dirty="0">
                          <a:solidFill>
                            <a:schemeClr val="tx1"/>
                          </a:solidFill>
                          <a:effectLst/>
                          <a:latin typeface="+mn-lt"/>
                          <a:ea typeface="+mn-ea"/>
                          <a:cs typeface="+mn-cs"/>
                        </a:rPr>
                        <a:t>018</a:t>
                      </a:r>
                      <a:endParaRPr lang="en-IN" dirty="0"/>
                    </a:p>
                  </a:txBody>
                  <a:tcPr/>
                </a:tc>
                <a:tc>
                  <a:txBody>
                    <a:bodyPr/>
                    <a:lstStyle/>
                    <a:p>
                      <a:pPr algn="ctr"/>
                      <a:r>
                        <a:rPr lang="en-IN" sz="1800" kern="1200" dirty="0">
                          <a:solidFill>
                            <a:schemeClr val="tx1"/>
                          </a:solidFill>
                          <a:effectLst/>
                          <a:latin typeface="+mn-lt"/>
                          <a:ea typeface="+mn-ea"/>
                          <a:cs typeface="+mn-cs"/>
                        </a:rPr>
                        <a:t>Close the  camera window and play the song</a:t>
                      </a:r>
                      <a:endParaRPr lang="en-IN" dirty="0"/>
                    </a:p>
                  </a:txBody>
                  <a:tcPr/>
                </a:tc>
                <a:tc>
                  <a:txBody>
                    <a:bodyPr/>
                    <a:lstStyle/>
                    <a:p>
                      <a:pPr algn="ctr"/>
                      <a:r>
                        <a:rPr lang="en-IN" sz="1800" kern="1200" dirty="0">
                          <a:solidFill>
                            <a:schemeClr val="tx1"/>
                          </a:solidFill>
                          <a:effectLst/>
                          <a:latin typeface="+mn-lt"/>
                          <a:ea typeface="+mn-ea"/>
                          <a:cs typeface="+mn-cs"/>
                        </a:rPr>
                        <a:t>After detecting emotion just close the camera and instantly play the song as per user mode</a:t>
                      </a:r>
                      <a:endParaRPr lang="en-IN" dirty="0"/>
                    </a:p>
                  </a:txBody>
                  <a:tcPr/>
                </a:tc>
                <a:tc>
                  <a:txBody>
                    <a:bodyPr/>
                    <a:lstStyle/>
                    <a:p>
                      <a:pPr algn="ctr"/>
                      <a:r>
                        <a:rPr lang="en-IN" sz="1800" kern="1200" dirty="0">
                          <a:solidFill>
                            <a:schemeClr val="tx1"/>
                          </a:solidFill>
                          <a:effectLst/>
                          <a:latin typeface="+mn-lt"/>
                          <a:ea typeface="+mn-ea"/>
                          <a:cs typeface="+mn-cs"/>
                        </a:rPr>
                        <a:t>Camera will close while detection emotion and instantly song will be played</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1561457269"/>
                  </a:ext>
                </a:extLst>
              </a:tr>
              <a:tr h="2319078">
                <a:tc>
                  <a:txBody>
                    <a:bodyPr/>
                    <a:lstStyle/>
                    <a:p>
                      <a:pPr algn="ctr"/>
                      <a:r>
                        <a:rPr lang="en-IN" sz="1800" kern="1200" dirty="0">
                          <a:solidFill>
                            <a:schemeClr val="tx1"/>
                          </a:solidFill>
                          <a:effectLst/>
                          <a:latin typeface="+mn-lt"/>
                          <a:ea typeface="+mn-ea"/>
                          <a:cs typeface="+mn-cs"/>
                        </a:rPr>
                        <a:t>019</a:t>
                      </a:r>
                      <a:endParaRPr lang="en-IN" dirty="0"/>
                    </a:p>
                  </a:txBody>
                  <a:tcPr/>
                </a:tc>
                <a:tc>
                  <a:txBody>
                    <a:bodyPr/>
                    <a:lstStyle/>
                    <a:p>
                      <a:pPr algn="ctr"/>
                      <a:r>
                        <a:rPr lang="en-IN" sz="1800" kern="1200" dirty="0">
                          <a:solidFill>
                            <a:schemeClr val="tx1"/>
                          </a:solidFill>
                          <a:effectLst/>
                          <a:latin typeface="+mn-lt"/>
                          <a:ea typeface="+mn-ea"/>
                          <a:cs typeface="+mn-cs"/>
                        </a:rPr>
                        <a:t>Close the  camera window and play the song</a:t>
                      </a:r>
                      <a:endParaRPr lang="en-IN" dirty="0"/>
                    </a:p>
                  </a:txBody>
                  <a:tcPr/>
                </a:tc>
                <a:tc>
                  <a:txBody>
                    <a:bodyPr/>
                    <a:lstStyle/>
                    <a:p>
                      <a:pPr algn="ctr"/>
                      <a:r>
                        <a:rPr lang="en-IN" sz="1800" kern="1200" dirty="0">
                          <a:solidFill>
                            <a:schemeClr val="tx1"/>
                          </a:solidFill>
                          <a:effectLst/>
                          <a:latin typeface="+mn-lt"/>
                          <a:ea typeface="+mn-ea"/>
                          <a:cs typeface="+mn-cs"/>
                        </a:rPr>
                        <a:t>After detecting emotion just close the camera and instantly play the song as per user mode</a:t>
                      </a:r>
                      <a:endParaRPr lang="en-IN" sz="2800" dirty="0"/>
                    </a:p>
                  </a:txBody>
                  <a:tcPr/>
                </a:tc>
                <a:tc>
                  <a:txBody>
                    <a:bodyPr/>
                    <a:lstStyle/>
                    <a:p>
                      <a:pPr algn="ctr"/>
                      <a:r>
                        <a:rPr lang="en-IN" sz="1800" kern="1200" dirty="0">
                          <a:solidFill>
                            <a:schemeClr val="tx1"/>
                          </a:solidFill>
                          <a:effectLst/>
                          <a:latin typeface="+mn-lt"/>
                          <a:ea typeface="+mn-ea"/>
                          <a:cs typeface="+mn-cs"/>
                        </a:rPr>
                        <a:t>Camera is still open  after detection and song is playing and still user mode is capturing</a:t>
                      </a:r>
                      <a:endParaRPr lang="en-IN" sz="2800" dirty="0"/>
                    </a:p>
                  </a:txBody>
                  <a:tcPr/>
                </a:tc>
                <a:tc>
                  <a:txBody>
                    <a:bodyPr/>
                    <a:lstStyle/>
                    <a:p>
                      <a:pPr algn="ctr"/>
                      <a:r>
                        <a:rPr lang="en-IN" sz="1800" b="1" kern="1200" dirty="0">
                          <a:solidFill>
                            <a:srgbClr val="FF0000"/>
                          </a:solidFill>
                          <a:effectLst/>
                          <a:latin typeface="+mn-lt"/>
                          <a:ea typeface="+mn-ea"/>
                          <a:cs typeface="+mn-cs"/>
                        </a:rPr>
                        <a:t>Fail</a:t>
                      </a:r>
                      <a:endParaRPr lang="en-IN" b="1" dirty="0">
                        <a:solidFill>
                          <a:srgbClr val="FF0000"/>
                        </a:solidFill>
                      </a:endParaRPr>
                    </a:p>
                  </a:txBody>
                  <a:tcPr/>
                </a:tc>
                <a:extLst>
                  <a:ext uri="{0D108BD9-81ED-4DB2-BD59-A6C34878D82A}">
                    <a16:rowId xmlns:a16="http://schemas.microsoft.com/office/drawing/2014/main" val="2562986294"/>
                  </a:ext>
                </a:extLst>
              </a:tr>
            </a:tbl>
          </a:graphicData>
        </a:graphic>
      </p:graphicFrame>
      <p:sp>
        <p:nvSpPr>
          <p:cNvPr id="7" name="CustomShape 3">
            <a:extLst>
              <a:ext uri="{FF2B5EF4-FFF2-40B4-BE49-F238E27FC236}">
                <a16:creationId xmlns:a16="http://schemas.microsoft.com/office/drawing/2014/main" id="{4286920E-B2CB-4268-A6DC-EB2CC449ADDE}"/>
              </a:ext>
            </a:extLst>
          </p:cNvPr>
          <p:cNvSpPr/>
          <p:nvPr/>
        </p:nvSpPr>
        <p:spPr>
          <a:xfrm>
            <a:off x="756038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40</a:t>
            </a:r>
            <a:endParaRPr lang="en-IN" sz="1800" b="0" strike="noStrike" spc="-1" dirty="0">
              <a:latin typeface="Arial"/>
            </a:endParaRPr>
          </a:p>
        </p:txBody>
      </p:sp>
    </p:spTree>
    <p:extLst>
      <p:ext uri="{BB962C8B-B14F-4D97-AF65-F5344CB8AC3E}">
        <p14:creationId xmlns:p14="http://schemas.microsoft.com/office/powerpoint/2010/main" val="3537015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1" y="16405"/>
            <a:ext cx="10080625"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Conti..</a:t>
            </a:r>
            <a:endParaRPr lang="en-IN" sz="2800" b="1" dirty="0">
              <a:solidFill>
                <a:schemeClr val="bg1"/>
              </a:solidFill>
            </a:endParaRPr>
          </a:p>
        </p:txBody>
      </p:sp>
      <p:graphicFrame>
        <p:nvGraphicFramePr>
          <p:cNvPr id="6" name="Table 6">
            <a:extLst>
              <a:ext uri="{FF2B5EF4-FFF2-40B4-BE49-F238E27FC236}">
                <a16:creationId xmlns:a16="http://schemas.microsoft.com/office/drawing/2014/main" id="{E52D2C38-3B88-4653-9F7A-BEEC09061EE8}"/>
              </a:ext>
            </a:extLst>
          </p:cNvPr>
          <p:cNvGraphicFramePr>
            <a:graphicFrameLocks noGrp="1"/>
          </p:cNvGraphicFramePr>
          <p:nvPr>
            <p:extLst>
              <p:ext uri="{D42A27DB-BD31-4B8C-83A1-F6EECF244321}">
                <p14:modId xmlns:p14="http://schemas.microsoft.com/office/powerpoint/2010/main" val="1331465095"/>
              </p:ext>
            </p:extLst>
          </p:nvPr>
        </p:nvGraphicFramePr>
        <p:xfrm>
          <a:off x="-1" y="669995"/>
          <a:ext cx="10079666" cy="2550985"/>
        </p:xfrm>
        <a:graphic>
          <a:graphicData uri="http://schemas.openxmlformats.org/drawingml/2006/table">
            <a:tbl>
              <a:tblPr firstRow="1" bandRow="1">
                <a:tableStyleId>{5940675A-B579-460E-94D1-54222C63F5DA}</a:tableStyleId>
              </a:tblPr>
              <a:tblGrid>
                <a:gridCol w="2009554">
                  <a:extLst>
                    <a:ext uri="{9D8B030D-6E8A-4147-A177-3AD203B41FA5}">
                      <a16:colId xmlns:a16="http://schemas.microsoft.com/office/drawing/2014/main" val="3540016603"/>
                    </a:ext>
                  </a:extLst>
                </a:gridCol>
                <a:gridCol w="1981751">
                  <a:extLst>
                    <a:ext uri="{9D8B030D-6E8A-4147-A177-3AD203B41FA5}">
                      <a16:colId xmlns:a16="http://schemas.microsoft.com/office/drawing/2014/main" val="1804604604"/>
                    </a:ext>
                  </a:extLst>
                </a:gridCol>
                <a:gridCol w="2027329">
                  <a:extLst>
                    <a:ext uri="{9D8B030D-6E8A-4147-A177-3AD203B41FA5}">
                      <a16:colId xmlns:a16="http://schemas.microsoft.com/office/drawing/2014/main" val="788601649"/>
                    </a:ext>
                  </a:extLst>
                </a:gridCol>
                <a:gridCol w="1990078">
                  <a:extLst>
                    <a:ext uri="{9D8B030D-6E8A-4147-A177-3AD203B41FA5}">
                      <a16:colId xmlns:a16="http://schemas.microsoft.com/office/drawing/2014/main" val="3778798884"/>
                    </a:ext>
                  </a:extLst>
                </a:gridCol>
                <a:gridCol w="2070954">
                  <a:extLst>
                    <a:ext uri="{9D8B030D-6E8A-4147-A177-3AD203B41FA5}">
                      <a16:colId xmlns:a16="http://schemas.microsoft.com/office/drawing/2014/main" val="4236902337"/>
                    </a:ext>
                  </a:extLst>
                </a:gridCol>
              </a:tblGrid>
              <a:tr h="540974">
                <a:tc>
                  <a:txBody>
                    <a:bodyPr/>
                    <a:lstStyle/>
                    <a:p>
                      <a:pPr algn="ctr"/>
                      <a:r>
                        <a:rPr lang="en-IN" sz="1800" kern="1200" dirty="0">
                          <a:solidFill>
                            <a:schemeClr val="tx1"/>
                          </a:solidFill>
                          <a:effectLst/>
                          <a:latin typeface="+mn-lt"/>
                          <a:ea typeface="+mn-ea"/>
                          <a:cs typeface="+mn-cs"/>
                        </a:rPr>
                        <a:t>Test Case Id</a:t>
                      </a:r>
                      <a:endParaRPr lang="en-IN" dirty="0"/>
                    </a:p>
                  </a:txBody>
                  <a:tcPr/>
                </a:tc>
                <a:tc>
                  <a:txBody>
                    <a:bodyPr/>
                    <a:lstStyle/>
                    <a:p>
                      <a:pPr algn="ctr"/>
                      <a:r>
                        <a:rPr lang="en-IN" sz="1800" kern="1200" dirty="0">
                          <a:solidFill>
                            <a:schemeClr val="tx1"/>
                          </a:solidFill>
                          <a:effectLst/>
                          <a:latin typeface="+mn-lt"/>
                          <a:ea typeface="+mn-ea"/>
                          <a:cs typeface="+mn-cs"/>
                        </a:rPr>
                        <a:t>Description</a:t>
                      </a:r>
                      <a:endParaRPr lang="en-IN" dirty="0"/>
                    </a:p>
                  </a:txBody>
                  <a:tcPr/>
                </a:tc>
                <a:tc>
                  <a:txBody>
                    <a:bodyPr/>
                    <a:lstStyle/>
                    <a:p>
                      <a:pPr algn="ctr"/>
                      <a:r>
                        <a:rPr lang="en-IN" sz="1800" kern="1200" dirty="0">
                          <a:solidFill>
                            <a:schemeClr val="tx1"/>
                          </a:solidFill>
                          <a:effectLst/>
                          <a:latin typeface="+mn-lt"/>
                          <a:ea typeface="+mn-ea"/>
                          <a:cs typeface="+mn-cs"/>
                        </a:rPr>
                        <a:t>Expected Result</a:t>
                      </a:r>
                      <a:endParaRPr lang="en-IN" dirty="0"/>
                    </a:p>
                  </a:txBody>
                  <a:tcPr/>
                </a:tc>
                <a:tc>
                  <a:txBody>
                    <a:bodyPr/>
                    <a:lstStyle/>
                    <a:p>
                      <a:pPr algn="ctr"/>
                      <a:r>
                        <a:rPr lang="en-IN" sz="1800" kern="1200" dirty="0">
                          <a:solidFill>
                            <a:schemeClr val="tx1"/>
                          </a:solidFill>
                          <a:effectLst/>
                          <a:latin typeface="+mn-lt"/>
                          <a:ea typeface="+mn-ea"/>
                          <a:cs typeface="+mn-cs"/>
                        </a:rPr>
                        <a:t>Actual Result</a:t>
                      </a:r>
                      <a:endParaRPr lang="en-IN" dirty="0"/>
                    </a:p>
                  </a:txBody>
                  <a:tcPr/>
                </a:tc>
                <a:tc>
                  <a:txBody>
                    <a:bodyPr/>
                    <a:lstStyle/>
                    <a:p>
                      <a:pPr algn="ctr"/>
                      <a:r>
                        <a:rPr lang="en-IN" sz="1800" kern="1200" dirty="0">
                          <a:solidFill>
                            <a:schemeClr val="tx1"/>
                          </a:solidFill>
                          <a:effectLst/>
                          <a:latin typeface="+mn-lt"/>
                          <a:ea typeface="+mn-ea"/>
                          <a:cs typeface="+mn-cs"/>
                        </a:rPr>
                        <a:t>Status</a:t>
                      </a:r>
                      <a:endParaRPr lang="en-IN" dirty="0"/>
                    </a:p>
                  </a:txBody>
                  <a:tcPr/>
                </a:tc>
                <a:extLst>
                  <a:ext uri="{0D108BD9-81ED-4DB2-BD59-A6C34878D82A}">
                    <a16:rowId xmlns:a16="http://schemas.microsoft.com/office/drawing/2014/main" val="4279291228"/>
                  </a:ext>
                </a:extLst>
              </a:tr>
              <a:tr h="2010011">
                <a:tc>
                  <a:txBody>
                    <a:bodyPr/>
                    <a:lstStyle/>
                    <a:p>
                      <a:pPr algn="ctr"/>
                      <a:r>
                        <a:rPr lang="en-IN" sz="1800" kern="1200" dirty="0">
                          <a:solidFill>
                            <a:schemeClr val="tx1"/>
                          </a:solidFill>
                          <a:effectLst/>
                          <a:latin typeface="+mn-lt"/>
                          <a:ea typeface="+mn-ea"/>
                          <a:cs typeface="+mn-cs"/>
                        </a:rPr>
                        <a:t>020</a:t>
                      </a:r>
                      <a:endParaRPr lang="en-IN" dirty="0"/>
                    </a:p>
                  </a:txBody>
                  <a:tcPr/>
                </a:tc>
                <a:tc>
                  <a:txBody>
                    <a:bodyPr/>
                    <a:lstStyle/>
                    <a:p>
                      <a:pPr algn="ctr"/>
                      <a:r>
                        <a:rPr lang="en-IN" sz="1800" kern="1200" dirty="0">
                          <a:solidFill>
                            <a:schemeClr val="tx1"/>
                          </a:solidFill>
                          <a:effectLst/>
                          <a:latin typeface="+mn-lt"/>
                          <a:ea typeface="+mn-ea"/>
                          <a:cs typeface="+mn-cs"/>
                        </a:rPr>
                        <a:t>Close the window while escape or q key is pressed</a:t>
                      </a:r>
                      <a:endParaRPr lang="en-IN" dirty="0"/>
                    </a:p>
                  </a:txBody>
                  <a:tcPr/>
                </a:tc>
                <a:tc>
                  <a:txBody>
                    <a:bodyPr/>
                    <a:lstStyle/>
                    <a:p>
                      <a:pPr algn="ctr"/>
                      <a:r>
                        <a:rPr lang="en-IN" sz="1800" kern="1200" dirty="0">
                          <a:solidFill>
                            <a:schemeClr val="tx1"/>
                          </a:solidFill>
                          <a:effectLst/>
                          <a:latin typeface="+mn-lt"/>
                          <a:ea typeface="+mn-ea"/>
                          <a:cs typeface="+mn-cs"/>
                        </a:rPr>
                        <a:t>After pressing q and escape button camera will close</a:t>
                      </a:r>
                      <a:endParaRPr lang="en-IN" sz="1800" kern="100" dirty="0">
                        <a:effectLst/>
                        <a:latin typeface="Liberation Serif"/>
                        <a:ea typeface="Noto Sans CJK SC"/>
                        <a:cs typeface="Lohit Devanagari"/>
                      </a:endParaRPr>
                    </a:p>
                  </a:txBody>
                  <a:tcPr marL="34290" marR="34925" marT="34925" marB="34925"/>
                </a:tc>
                <a:tc>
                  <a:txBody>
                    <a:bodyPr/>
                    <a:lstStyle/>
                    <a:p>
                      <a:pPr algn="ctr"/>
                      <a:r>
                        <a:rPr lang="en-IN" sz="1800" kern="1200" dirty="0">
                          <a:solidFill>
                            <a:schemeClr val="tx1"/>
                          </a:solidFill>
                          <a:effectLst/>
                          <a:latin typeface="+mn-lt"/>
                          <a:ea typeface="+mn-ea"/>
                          <a:cs typeface="+mn-cs"/>
                        </a:rPr>
                        <a:t>Camera is close after pressing escape or q key</a:t>
                      </a:r>
                      <a:endParaRPr lang="en-IN" dirty="0"/>
                    </a:p>
                  </a:txBody>
                  <a:tcPr/>
                </a:tc>
                <a:tc>
                  <a:txBody>
                    <a:bodyPr/>
                    <a:lstStyle/>
                    <a:p>
                      <a:pPr algn="ctr"/>
                      <a:r>
                        <a:rPr lang="en-IN" sz="1800" b="1" kern="1200" dirty="0">
                          <a:solidFill>
                            <a:srgbClr val="00B050"/>
                          </a:solidFill>
                          <a:effectLst/>
                          <a:latin typeface="+mn-lt"/>
                          <a:ea typeface="+mn-ea"/>
                          <a:cs typeface="+mn-cs"/>
                        </a:rPr>
                        <a:t>Pass</a:t>
                      </a:r>
                      <a:endParaRPr lang="en-IN" b="1" dirty="0">
                        <a:solidFill>
                          <a:srgbClr val="00B050"/>
                        </a:solidFill>
                      </a:endParaRPr>
                    </a:p>
                  </a:txBody>
                  <a:tcPr/>
                </a:tc>
                <a:extLst>
                  <a:ext uri="{0D108BD9-81ED-4DB2-BD59-A6C34878D82A}">
                    <a16:rowId xmlns:a16="http://schemas.microsoft.com/office/drawing/2014/main" val="2097568773"/>
                  </a:ext>
                </a:extLst>
              </a:tr>
            </a:tbl>
          </a:graphicData>
        </a:graphic>
      </p:graphicFrame>
      <p:sp>
        <p:nvSpPr>
          <p:cNvPr id="7" name="CustomShape 3">
            <a:extLst>
              <a:ext uri="{FF2B5EF4-FFF2-40B4-BE49-F238E27FC236}">
                <a16:creationId xmlns:a16="http://schemas.microsoft.com/office/drawing/2014/main" id="{61EEF4B9-118C-4B87-97D8-F5AF5C4F49B4}"/>
              </a:ext>
            </a:extLst>
          </p:cNvPr>
          <p:cNvSpPr/>
          <p:nvPr/>
        </p:nvSpPr>
        <p:spPr>
          <a:xfrm>
            <a:off x="7560385" y="700399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41</a:t>
            </a:r>
            <a:endParaRPr lang="en-IN" sz="1800" b="0" strike="noStrike" spc="-1" dirty="0">
              <a:latin typeface="Arial"/>
            </a:endParaRPr>
          </a:p>
        </p:txBody>
      </p:sp>
    </p:spTree>
    <p:extLst>
      <p:ext uri="{BB962C8B-B14F-4D97-AF65-F5344CB8AC3E}">
        <p14:creationId xmlns:p14="http://schemas.microsoft.com/office/powerpoint/2010/main" val="5297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Output</a:t>
            </a:r>
            <a:endParaRPr lang="en-IN" sz="2800" b="1" dirty="0">
              <a:solidFill>
                <a:schemeClr val="bg1"/>
              </a:solidFill>
            </a:endParaRPr>
          </a:p>
        </p:txBody>
      </p:sp>
      <p:pic>
        <p:nvPicPr>
          <p:cNvPr id="4" name="Picture 3">
            <a:extLst>
              <a:ext uri="{FF2B5EF4-FFF2-40B4-BE49-F238E27FC236}">
                <a16:creationId xmlns:a16="http://schemas.microsoft.com/office/drawing/2014/main" id="{9706EBC5-BE9B-4F5F-BA3E-DD2C7B0BDDCB}"/>
              </a:ext>
            </a:extLst>
          </p:cNvPr>
          <p:cNvPicPr>
            <a:picLocks noChangeAspect="1"/>
          </p:cNvPicPr>
          <p:nvPr/>
        </p:nvPicPr>
        <p:blipFill rotWithShape="1">
          <a:blip r:embed="rId2">
            <a:extLst>
              <a:ext uri="{28A0092B-C50C-407E-A947-70E740481C1C}">
                <a14:useLocalDpi xmlns:a14="http://schemas.microsoft.com/office/drawing/2010/main" val="0"/>
              </a:ext>
            </a:extLst>
          </a:blip>
          <a:srcRect l="5332" t="9103" r="29924" b="6657"/>
          <a:stretch/>
        </p:blipFill>
        <p:spPr>
          <a:xfrm>
            <a:off x="104459" y="743109"/>
            <a:ext cx="5249512" cy="5519467"/>
          </a:xfrm>
          <a:prstGeom prst="rect">
            <a:avLst/>
          </a:prstGeom>
        </p:spPr>
      </p:pic>
      <p:sp>
        <p:nvSpPr>
          <p:cNvPr id="6" name="TextBox 5">
            <a:extLst>
              <a:ext uri="{FF2B5EF4-FFF2-40B4-BE49-F238E27FC236}">
                <a16:creationId xmlns:a16="http://schemas.microsoft.com/office/drawing/2014/main" id="{54875DDB-9ACA-4EC3-BE19-49CABA002AE1}"/>
              </a:ext>
            </a:extLst>
          </p:cNvPr>
          <p:cNvSpPr txBox="1"/>
          <p:nvPr/>
        </p:nvSpPr>
        <p:spPr>
          <a:xfrm>
            <a:off x="1049271" y="6631900"/>
            <a:ext cx="3359888" cy="369332"/>
          </a:xfrm>
          <a:prstGeom prst="rect">
            <a:avLst/>
          </a:prstGeom>
          <a:noFill/>
        </p:spPr>
        <p:txBody>
          <a:bodyPr wrap="square" rtlCol="0">
            <a:spAutoFit/>
          </a:bodyPr>
          <a:lstStyle/>
          <a:p>
            <a:pPr algn="ctr"/>
            <a:r>
              <a:rPr lang="en-US" dirty="0"/>
              <a:t>Happy Emotion</a:t>
            </a:r>
            <a:endParaRPr lang="en-IN" dirty="0"/>
          </a:p>
        </p:txBody>
      </p:sp>
      <p:pic>
        <p:nvPicPr>
          <p:cNvPr id="7" name="Picture 6">
            <a:extLst>
              <a:ext uri="{FF2B5EF4-FFF2-40B4-BE49-F238E27FC236}">
                <a16:creationId xmlns:a16="http://schemas.microsoft.com/office/drawing/2014/main" id="{BB79943D-FDD8-4FCA-944D-26A5CDFA223B}"/>
              </a:ext>
            </a:extLst>
          </p:cNvPr>
          <p:cNvPicPr>
            <a:picLocks noChangeAspect="1"/>
          </p:cNvPicPr>
          <p:nvPr/>
        </p:nvPicPr>
        <p:blipFill rotWithShape="1">
          <a:blip r:embed="rId3">
            <a:extLst>
              <a:ext uri="{28A0092B-C50C-407E-A947-70E740481C1C}">
                <a14:useLocalDpi xmlns:a14="http://schemas.microsoft.com/office/drawing/2010/main" val="0"/>
              </a:ext>
            </a:extLst>
          </a:blip>
          <a:srcRect l="43928" t="6469" r="35108" b="69761"/>
          <a:stretch/>
        </p:blipFill>
        <p:spPr>
          <a:xfrm>
            <a:off x="5606041" y="743110"/>
            <a:ext cx="4093535" cy="5519466"/>
          </a:xfrm>
          <a:prstGeom prst="rect">
            <a:avLst/>
          </a:prstGeom>
        </p:spPr>
      </p:pic>
      <p:sp>
        <p:nvSpPr>
          <p:cNvPr id="10" name="TextBox 9">
            <a:extLst>
              <a:ext uri="{FF2B5EF4-FFF2-40B4-BE49-F238E27FC236}">
                <a16:creationId xmlns:a16="http://schemas.microsoft.com/office/drawing/2014/main" id="{3082C2B0-43C5-48F7-BAB8-5A1C3299969F}"/>
              </a:ext>
            </a:extLst>
          </p:cNvPr>
          <p:cNvSpPr txBox="1"/>
          <p:nvPr/>
        </p:nvSpPr>
        <p:spPr>
          <a:xfrm>
            <a:off x="5972864" y="6632628"/>
            <a:ext cx="3359888" cy="369332"/>
          </a:xfrm>
          <a:prstGeom prst="rect">
            <a:avLst/>
          </a:prstGeom>
          <a:noFill/>
        </p:spPr>
        <p:txBody>
          <a:bodyPr wrap="square" rtlCol="0">
            <a:spAutoFit/>
          </a:bodyPr>
          <a:lstStyle/>
          <a:p>
            <a:pPr algn="ctr"/>
            <a:r>
              <a:rPr lang="en-US" dirty="0"/>
              <a:t>Happy Song</a:t>
            </a:r>
            <a:endParaRPr lang="en-IN" dirty="0"/>
          </a:p>
        </p:txBody>
      </p:sp>
      <p:sp>
        <p:nvSpPr>
          <p:cNvPr id="11" name="CustomShape 3">
            <a:extLst>
              <a:ext uri="{FF2B5EF4-FFF2-40B4-BE49-F238E27FC236}">
                <a16:creationId xmlns:a16="http://schemas.microsoft.com/office/drawing/2014/main" id="{F1E28D7D-6F98-458E-9644-FC3E52B6E057}"/>
              </a:ext>
            </a:extLst>
          </p:cNvPr>
          <p:cNvSpPr/>
          <p:nvPr/>
        </p:nvSpPr>
        <p:spPr>
          <a:xfrm>
            <a:off x="7561345" y="7102372"/>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42</a:t>
            </a:r>
            <a:endParaRPr lang="en-IN" sz="1800" b="0" strike="noStrike" spc="-1" dirty="0">
              <a:latin typeface="Arial"/>
            </a:endParaRPr>
          </a:p>
        </p:txBody>
      </p:sp>
    </p:spTree>
    <p:extLst>
      <p:ext uri="{BB962C8B-B14F-4D97-AF65-F5344CB8AC3E}">
        <p14:creationId xmlns:p14="http://schemas.microsoft.com/office/powerpoint/2010/main" val="1983035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1346241" y="6451525"/>
            <a:ext cx="3359888" cy="369332"/>
          </a:xfrm>
          <a:prstGeom prst="rect">
            <a:avLst/>
          </a:prstGeom>
          <a:noFill/>
        </p:spPr>
        <p:txBody>
          <a:bodyPr wrap="square" rtlCol="0">
            <a:spAutoFit/>
          </a:bodyPr>
          <a:lstStyle/>
          <a:p>
            <a:pPr algn="ctr"/>
            <a:r>
              <a:rPr lang="en-US" dirty="0"/>
              <a:t>Neutral Emotion</a:t>
            </a:r>
            <a:endParaRPr lang="en-IN" dirty="0"/>
          </a:p>
        </p:txBody>
      </p:sp>
      <p:pic>
        <p:nvPicPr>
          <p:cNvPr id="7" name="Picture 6">
            <a:extLst>
              <a:ext uri="{FF2B5EF4-FFF2-40B4-BE49-F238E27FC236}">
                <a16:creationId xmlns:a16="http://schemas.microsoft.com/office/drawing/2014/main" id="{2C0B74EE-DAE9-437A-B144-FCA0BD607CB0}"/>
              </a:ext>
            </a:extLst>
          </p:cNvPr>
          <p:cNvPicPr>
            <a:picLocks noChangeAspect="1"/>
          </p:cNvPicPr>
          <p:nvPr/>
        </p:nvPicPr>
        <p:blipFill rotWithShape="1">
          <a:blip r:embed="rId2">
            <a:extLst>
              <a:ext uri="{28A0092B-C50C-407E-A947-70E740481C1C}">
                <a14:useLocalDpi xmlns:a14="http://schemas.microsoft.com/office/drawing/2010/main" val="0"/>
              </a:ext>
            </a:extLst>
          </a:blip>
          <a:srcRect l="5485" t="9139" r="29120" b="5723"/>
          <a:stretch/>
        </p:blipFill>
        <p:spPr>
          <a:xfrm>
            <a:off x="44975" y="981148"/>
            <a:ext cx="5962420" cy="5132572"/>
          </a:xfrm>
          <a:prstGeom prst="rect">
            <a:avLst/>
          </a:prstGeom>
        </p:spPr>
      </p:pic>
      <p:sp>
        <p:nvSpPr>
          <p:cNvPr id="2" name="TextBox 1">
            <a:extLst>
              <a:ext uri="{FF2B5EF4-FFF2-40B4-BE49-F238E27FC236}">
                <a16:creationId xmlns:a16="http://schemas.microsoft.com/office/drawing/2014/main" id="{1C15E3AF-814D-415C-B674-5792880A13D2}"/>
              </a:ext>
            </a:extLst>
          </p:cNvPr>
          <p:cNvSpPr txBox="1"/>
          <p:nvPr/>
        </p:nvSpPr>
        <p:spPr>
          <a:xfrm>
            <a:off x="6475228" y="2615609"/>
            <a:ext cx="3019646" cy="2308324"/>
          </a:xfrm>
          <a:prstGeom prst="rect">
            <a:avLst/>
          </a:prstGeom>
          <a:noFill/>
        </p:spPr>
        <p:txBody>
          <a:bodyPr wrap="square" rtlCol="0">
            <a:spAutoFit/>
          </a:bodyPr>
          <a:lstStyle/>
          <a:p>
            <a:pPr algn="ctr"/>
            <a:r>
              <a:rPr lang="en-US" sz="7200" b="1" dirty="0"/>
              <a:t>NO SONG</a:t>
            </a:r>
            <a:endParaRPr lang="en-IN" sz="7200" b="1" dirty="0"/>
          </a:p>
        </p:txBody>
      </p:sp>
      <p:sp>
        <p:nvSpPr>
          <p:cNvPr id="8" name="CustomShape 3">
            <a:extLst>
              <a:ext uri="{FF2B5EF4-FFF2-40B4-BE49-F238E27FC236}">
                <a16:creationId xmlns:a16="http://schemas.microsoft.com/office/drawing/2014/main" id="{3E4453EF-A4E7-4A32-883B-5F7D471A93A3}"/>
              </a:ext>
            </a:extLst>
          </p:cNvPr>
          <p:cNvSpPr/>
          <p:nvPr/>
        </p:nvSpPr>
        <p:spPr>
          <a:xfrm>
            <a:off x="7561345" y="6996622"/>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43</a:t>
            </a:r>
            <a:endParaRPr lang="en-IN" sz="1800" b="0" strike="noStrike" spc="-1" dirty="0">
              <a:latin typeface="Arial"/>
            </a:endParaRPr>
          </a:p>
        </p:txBody>
      </p:sp>
    </p:spTree>
    <p:extLst>
      <p:ext uri="{BB962C8B-B14F-4D97-AF65-F5344CB8AC3E}">
        <p14:creationId xmlns:p14="http://schemas.microsoft.com/office/powerpoint/2010/main" val="1877645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1185302" y="6430497"/>
            <a:ext cx="3359888" cy="369332"/>
          </a:xfrm>
          <a:prstGeom prst="rect">
            <a:avLst/>
          </a:prstGeom>
          <a:noFill/>
        </p:spPr>
        <p:txBody>
          <a:bodyPr wrap="square" rtlCol="0">
            <a:spAutoFit/>
          </a:bodyPr>
          <a:lstStyle/>
          <a:p>
            <a:pPr algn="ctr"/>
            <a:r>
              <a:rPr lang="en-US" dirty="0"/>
              <a:t>Sad Emotion</a:t>
            </a:r>
            <a:endParaRPr lang="en-IN" dirty="0"/>
          </a:p>
        </p:txBody>
      </p:sp>
      <p:pic>
        <p:nvPicPr>
          <p:cNvPr id="4" name="Picture 3">
            <a:extLst>
              <a:ext uri="{FF2B5EF4-FFF2-40B4-BE49-F238E27FC236}">
                <a16:creationId xmlns:a16="http://schemas.microsoft.com/office/drawing/2014/main" id="{46531874-FC93-4FC4-8939-4449AC669DE6}"/>
              </a:ext>
            </a:extLst>
          </p:cNvPr>
          <p:cNvPicPr>
            <a:picLocks noChangeAspect="1"/>
          </p:cNvPicPr>
          <p:nvPr/>
        </p:nvPicPr>
        <p:blipFill rotWithShape="1">
          <a:blip r:embed="rId2">
            <a:extLst>
              <a:ext uri="{28A0092B-C50C-407E-A947-70E740481C1C}">
                <a14:useLocalDpi xmlns:a14="http://schemas.microsoft.com/office/drawing/2010/main" val="0"/>
              </a:ext>
            </a:extLst>
          </a:blip>
          <a:srcRect l="5485" t="8899" r="29120" b="7399"/>
          <a:stretch/>
        </p:blipFill>
        <p:spPr>
          <a:xfrm>
            <a:off x="112769" y="944512"/>
            <a:ext cx="5504955" cy="5009206"/>
          </a:xfrm>
          <a:prstGeom prst="rect">
            <a:avLst/>
          </a:prstGeom>
        </p:spPr>
      </p:pic>
      <p:pic>
        <p:nvPicPr>
          <p:cNvPr id="7" name="Picture 6">
            <a:extLst>
              <a:ext uri="{FF2B5EF4-FFF2-40B4-BE49-F238E27FC236}">
                <a16:creationId xmlns:a16="http://schemas.microsoft.com/office/drawing/2014/main" id="{55FE7F30-40E9-4436-9328-D3FF5DF8D355}"/>
              </a:ext>
            </a:extLst>
          </p:cNvPr>
          <p:cNvPicPr>
            <a:picLocks noChangeAspect="1"/>
          </p:cNvPicPr>
          <p:nvPr/>
        </p:nvPicPr>
        <p:blipFill rotWithShape="1">
          <a:blip r:embed="rId3">
            <a:extLst>
              <a:ext uri="{28A0092B-C50C-407E-A947-70E740481C1C}">
                <a14:useLocalDpi xmlns:a14="http://schemas.microsoft.com/office/drawing/2010/main" val="0"/>
              </a:ext>
            </a:extLst>
          </a:blip>
          <a:srcRect l="44448" t="6892" r="34934" b="69761"/>
          <a:stretch/>
        </p:blipFill>
        <p:spPr>
          <a:xfrm>
            <a:off x="5911702" y="944512"/>
            <a:ext cx="3657600" cy="5030986"/>
          </a:xfrm>
          <a:prstGeom prst="rect">
            <a:avLst/>
          </a:prstGeom>
        </p:spPr>
      </p:pic>
      <p:sp>
        <p:nvSpPr>
          <p:cNvPr id="10" name="TextBox 9">
            <a:extLst>
              <a:ext uri="{FF2B5EF4-FFF2-40B4-BE49-F238E27FC236}">
                <a16:creationId xmlns:a16="http://schemas.microsoft.com/office/drawing/2014/main" id="{FE6D42D1-C3A9-4B9A-AFE9-32EEF186BCE9}"/>
              </a:ext>
            </a:extLst>
          </p:cNvPr>
          <p:cNvSpPr txBox="1"/>
          <p:nvPr/>
        </p:nvSpPr>
        <p:spPr>
          <a:xfrm>
            <a:off x="6060558" y="6430497"/>
            <a:ext cx="3359888" cy="369332"/>
          </a:xfrm>
          <a:prstGeom prst="rect">
            <a:avLst/>
          </a:prstGeom>
          <a:noFill/>
        </p:spPr>
        <p:txBody>
          <a:bodyPr wrap="square" rtlCol="0">
            <a:spAutoFit/>
          </a:bodyPr>
          <a:lstStyle/>
          <a:p>
            <a:pPr algn="ctr"/>
            <a:r>
              <a:rPr lang="en-US" dirty="0"/>
              <a:t>Sad Song</a:t>
            </a:r>
            <a:endParaRPr lang="en-IN" dirty="0"/>
          </a:p>
        </p:txBody>
      </p:sp>
      <p:sp>
        <p:nvSpPr>
          <p:cNvPr id="11" name="CustomShape 3">
            <a:extLst>
              <a:ext uri="{FF2B5EF4-FFF2-40B4-BE49-F238E27FC236}">
                <a16:creationId xmlns:a16="http://schemas.microsoft.com/office/drawing/2014/main" id="{5B45515A-502B-4CEE-B914-11EBA0647A19}"/>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44</a:t>
            </a:r>
            <a:endParaRPr lang="en-IN" sz="1800" b="0" strike="noStrike" spc="-1" dirty="0">
              <a:latin typeface="Arial"/>
            </a:endParaRPr>
          </a:p>
        </p:txBody>
      </p:sp>
    </p:spTree>
    <p:extLst>
      <p:ext uri="{BB962C8B-B14F-4D97-AF65-F5344CB8AC3E}">
        <p14:creationId xmlns:p14="http://schemas.microsoft.com/office/powerpoint/2010/main" val="2971671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Images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3487480" y="6815469"/>
            <a:ext cx="3359888" cy="369332"/>
          </a:xfrm>
          <a:prstGeom prst="rect">
            <a:avLst/>
          </a:prstGeom>
          <a:noFill/>
        </p:spPr>
        <p:txBody>
          <a:bodyPr wrap="square" rtlCol="0">
            <a:spAutoFit/>
          </a:bodyPr>
          <a:lstStyle/>
          <a:p>
            <a:pPr algn="ctr"/>
            <a:r>
              <a:rPr lang="en-US" dirty="0"/>
              <a:t>Happy Emotion</a:t>
            </a:r>
            <a:endParaRPr lang="en-IN" dirty="0"/>
          </a:p>
        </p:txBody>
      </p:sp>
      <p:pic>
        <p:nvPicPr>
          <p:cNvPr id="7" name="Picture 6">
            <a:extLst>
              <a:ext uri="{FF2B5EF4-FFF2-40B4-BE49-F238E27FC236}">
                <a16:creationId xmlns:a16="http://schemas.microsoft.com/office/drawing/2014/main" id="{524426F8-D205-4919-9088-C5A78DF0C0BC}"/>
              </a:ext>
            </a:extLst>
          </p:cNvPr>
          <p:cNvPicPr>
            <a:picLocks noChangeAspect="1"/>
          </p:cNvPicPr>
          <p:nvPr/>
        </p:nvPicPr>
        <p:blipFill rotWithShape="1">
          <a:blip r:embed="rId2">
            <a:extLst>
              <a:ext uri="{28A0092B-C50C-407E-A947-70E740481C1C}">
                <a14:useLocalDpi xmlns:a14="http://schemas.microsoft.com/office/drawing/2010/main" val="0"/>
              </a:ext>
            </a:extLst>
          </a:blip>
          <a:srcRect l="27064" t="23159" r="62085" b="63685"/>
          <a:stretch/>
        </p:blipFill>
        <p:spPr>
          <a:xfrm>
            <a:off x="2443621" y="879684"/>
            <a:ext cx="4976037" cy="5589772"/>
          </a:xfrm>
          <a:prstGeom prst="rect">
            <a:avLst/>
          </a:prstGeom>
        </p:spPr>
      </p:pic>
      <p:sp>
        <p:nvSpPr>
          <p:cNvPr id="8" name="CustomShape 3">
            <a:extLst>
              <a:ext uri="{FF2B5EF4-FFF2-40B4-BE49-F238E27FC236}">
                <a16:creationId xmlns:a16="http://schemas.microsoft.com/office/drawing/2014/main" id="{87B2C8C0-DD0E-4C9F-8554-B0A8B5735587}"/>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45</a:t>
            </a:r>
            <a:endParaRPr lang="en-IN" sz="1800" b="0" strike="noStrike" spc="-1" dirty="0">
              <a:latin typeface="Arial"/>
            </a:endParaRPr>
          </a:p>
        </p:txBody>
      </p:sp>
    </p:spTree>
    <p:extLst>
      <p:ext uri="{BB962C8B-B14F-4D97-AF65-F5344CB8AC3E}">
        <p14:creationId xmlns:p14="http://schemas.microsoft.com/office/powerpoint/2010/main" val="2246108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Images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3487480" y="6815469"/>
            <a:ext cx="3359888" cy="369332"/>
          </a:xfrm>
          <a:prstGeom prst="rect">
            <a:avLst/>
          </a:prstGeom>
          <a:noFill/>
        </p:spPr>
        <p:txBody>
          <a:bodyPr wrap="square" rtlCol="0">
            <a:spAutoFit/>
          </a:bodyPr>
          <a:lstStyle/>
          <a:p>
            <a:pPr algn="ctr"/>
            <a:r>
              <a:rPr lang="en-US" dirty="0"/>
              <a:t>Sad Emotion</a:t>
            </a:r>
            <a:endParaRPr lang="en-IN" dirty="0"/>
          </a:p>
        </p:txBody>
      </p:sp>
      <p:pic>
        <p:nvPicPr>
          <p:cNvPr id="4" name="Picture 3">
            <a:extLst>
              <a:ext uri="{FF2B5EF4-FFF2-40B4-BE49-F238E27FC236}">
                <a16:creationId xmlns:a16="http://schemas.microsoft.com/office/drawing/2014/main" id="{C1957464-688D-4AB0-9013-C657C71D6586}"/>
              </a:ext>
            </a:extLst>
          </p:cNvPr>
          <p:cNvPicPr>
            <a:picLocks noChangeAspect="1"/>
          </p:cNvPicPr>
          <p:nvPr/>
        </p:nvPicPr>
        <p:blipFill rotWithShape="1">
          <a:blip r:embed="rId2">
            <a:extLst>
              <a:ext uri="{28A0092B-C50C-407E-A947-70E740481C1C}">
                <a14:useLocalDpi xmlns:a14="http://schemas.microsoft.com/office/drawing/2010/main" val="0"/>
              </a:ext>
            </a:extLst>
          </a:blip>
          <a:srcRect l="9970" t="21941" r="77729" b="65963"/>
          <a:stretch/>
        </p:blipFill>
        <p:spPr>
          <a:xfrm>
            <a:off x="3168982" y="1392864"/>
            <a:ext cx="3742660" cy="4890978"/>
          </a:xfrm>
          <a:prstGeom prst="rect">
            <a:avLst/>
          </a:prstGeom>
        </p:spPr>
      </p:pic>
      <p:sp>
        <p:nvSpPr>
          <p:cNvPr id="7" name="CustomShape 3">
            <a:extLst>
              <a:ext uri="{FF2B5EF4-FFF2-40B4-BE49-F238E27FC236}">
                <a16:creationId xmlns:a16="http://schemas.microsoft.com/office/drawing/2014/main" id="{E2518E14-5420-4415-A5D7-DAD87066EB1D}"/>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46</a:t>
            </a:r>
            <a:endParaRPr lang="en-IN" sz="1800" b="0" strike="noStrike" spc="-1" dirty="0">
              <a:latin typeface="Arial"/>
            </a:endParaRPr>
          </a:p>
        </p:txBody>
      </p:sp>
    </p:spTree>
    <p:extLst>
      <p:ext uri="{BB962C8B-B14F-4D97-AF65-F5344CB8AC3E}">
        <p14:creationId xmlns:p14="http://schemas.microsoft.com/office/powerpoint/2010/main" val="1940761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Images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3487480" y="6815469"/>
            <a:ext cx="3359888" cy="369332"/>
          </a:xfrm>
          <a:prstGeom prst="rect">
            <a:avLst/>
          </a:prstGeom>
          <a:noFill/>
        </p:spPr>
        <p:txBody>
          <a:bodyPr wrap="square" rtlCol="0">
            <a:spAutoFit/>
          </a:bodyPr>
          <a:lstStyle/>
          <a:p>
            <a:pPr algn="ctr"/>
            <a:r>
              <a:rPr lang="en-US" dirty="0"/>
              <a:t>Fear Emotion</a:t>
            </a:r>
            <a:endParaRPr lang="en-IN" dirty="0"/>
          </a:p>
        </p:txBody>
      </p:sp>
      <p:pic>
        <p:nvPicPr>
          <p:cNvPr id="4" name="Picture 3">
            <a:extLst>
              <a:ext uri="{FF2B5EF4-FFF2-40B4-BE49-F238E27FC236}">
                <a16:creationId xmlns:a16="http://schemas.microsoft.com/office/drawing/2014/main" id="{28AF10B8-E956-4760-BEB2-F0EF0FDDDA0A}"/>
              </a:ext>
            </a:extLst>
          </p:cNvPr>
          <p:cNvPicPr>
            <a:picLocks noChangeAspect="1"/>
          </p:cNvPicPr>
          <p:nvPr/>
        </p:nvPicPr>
        <p:blipFill rotWithShape="1">
          <a:blip r:embed="rId2">
            <a:extLst>
              <a:ext uri="{28A0092B-C50C-407E-A947-70E740481C1C}">
                <a14:useLocalDpi xmlns:a14="http://schemas.microsoft.com/office/drawing/2010/main" val="0"/>
              </a:ext>
            </a:extLst>
          </a:blip>
          <a:srcRect l="32493" t="21097" r="53740" b="64557"/>
          <a:stretch/>
        </p:blipFill>
        <p:spPr>
          <a:xfrm>
            <a:off x="3381153" y="1377664"/>
            <a:ext cx="3742661" cy="4804346"/>
          </a:xfrm>
          <a:prstGeom prst="rect">
            <a:avLst/>
          </a:prstGeom>
        </p:spPr>
      </p:pic>
      <p:sp>
        <p:nvSpPr>
          <p:cNvPr id="7" name="CustomShape 3">
            <a:extLst>
              <a:ext uri="{FF2B5EF4-FFF2-40B4-BE49-F238E27FC236}">
                <a16:creationId xmlns:a16="http://schemas.microsoft.com/office/drawing/2014/main" id="{F7FD0A57-BC1B-45F3-B012-D3384EC60DAB}"/>
              </a:ext>
            </a:extLst>
          </p:cNvPr>
          <p:cNvSpPr/>
          <p:nvPr/>
        </p:nvSpPr>
        <p:spPr>
          <a:xfrm>
            <a:off x="7561345"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47</a:t>
            </a:r>
            <a:endParaRPr lang="en-IN" sz="1800" b="0" strike="noStrike" spc="-1" dirty="0">
              <a:latin typeface="Arial"/>
            </a:endParaRPr>
          </a:p>
        </p:txBody>
      </p:sp>
    </p:spTree>
    <p:extLst>
      <p:ext uri="{BB962C8B-B14F-4D97-AF65-F5344CB8AC3E}">
        <p14:creationId xmlns:p14="http://schemas.microsoft.com/office/powerpoint/2010/main" val="349922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3</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chemeClr val="bg1"/>
                </a:solidFill>
                <a:latin typeface="Arial"/>
              </a:rPr>
              <a:t>Implementation phase</a:t>
            </a:r>
          </a:p>
        </p:txBody>
      </p:sp>
      <p:sp>
        <p:nvSpPr>
          <p:cNvPr id="10" name="TextBox 9">
            <a:extLst>
              <a:ext uri="{FF2B5EF4-FFF2-40B4-BE49-F238E27FC236}">
                <a16:creationId xmlns:a16="http://schemas.microsoft.com/office/drawing/2014/main" id="{70A22814-364A-4908-9246-3A0D6804BA6D}"/>
              </a:ext>
            </a:extLst>
          </p:cNvPr>
          <p:cNvSpPr txBox="1"/>
          <p:nvPr/>
        </p:nvSpPr>
        <p:spPr>
          <a:xfrm>
            <a:off x="-1" y="929221"/>
            <a:ext cx="10041807" cy="923330"/>
          </a:xfrm>
          <a:prstGeom prst="rect">
            <a:avLst/>
          </a:prstGeom>
          <a:noFill/>
        </p:spPr>
        <p:txBody>
          <a:bodyPr wrap="square">
            <a:spAutoFit/>
          </a:bodyPr>
          <a:lstStyle/>
          <a:p>
            <a:r>
              <a:rPr lang="en-IN" b="1" dirty="0"/>
              <a:t>Phase1-</a:t>
            </a:r>
          </a:p>
          <a:p>
            <a:r>
              <a:rPr lang="en-IN" dirty="0"/>
              <a:t>First we learn the different types of module which is needed for our project. like OpenCV, time, globe etc.</a:t>
            </a:r>
          </a:p>
        </p:txBody>
      </p:sp>
      <p:sp>
        <p:nvSpPr>
          <p:cNvPr id="13" name="TextBox 12">
            <a:extLst>
              <a:ext uri="{FF2B5EF4-FFF2-40B4-BE49-F238E27FC236}">
                <a16:creationId xmlns:a16="http://schemas.microsoft.com/office/drawing/2014/main" id="{88D0BC85-549C-4B8D-BBA6-BC3FEB58A3A7}"/>
              </a:ext>
            </a:extLst>
          </p:cNvPr>
          <p:cNvSpPr txBox="1"/>
          <p:nvPr/>
        </p:nvSpPr>
        <p:spPr>
          <a:xfrm>
            <a:off x="-26102" y="1976041"/>
            <a:ext cx="10067908" cy="923330"/>
          </a:xfrm>
          <a:prstGeom prst="rect">
            <a:avLst/>
          </a:prstGeom>
          <a:noFill/>
        </p:spPr>
        <p:txBody>
          <a:bodyPr wrap="square">
            <a:spAutoFit/>
          </a:bodyPr>
          <a:lstStyle/>
          <a:p>
            <a:r>
              <a:rPr lang="en-IN" b="1" dirty="0"/>
              <a:t>Phase2-</a:t>
            </a:r>
          </a:p>
          <a:p>
            <a:r>
              <a:rPr lang="en-IN" dirty="0"/>
              <a:t>After learning all the required modules we actually started the work on our project. first using OpenCV we successfully detect a real time face of ourself.</a:t>
            </a:r>
          </a:p>
        </p:txBody>
      </p:sp>
      <p:sp>
        <p:nvSpPr>
          <p:cNvPr id="15" name="TextBox 14">
            <a:extLst>
              <a:ext uri="{FF2B5EF4-FFF2-40B4-BE49-F238E27FC236}">
                <a16:creationId xmlns:a16="http://schemas.microsoft.com/office/drawing/2014/main" id="{A5945B7F-5BEA-44CE-86C2-7B208629BB80}"/>
              </a:ext>
            </a:extLst>
          </p:cNvPr>
          <p:cNvSpPr txBox="1"/>
          <p:nvPr/>
        </p:nvSpPr>
        <p:spPr>
          <a:xfrm>
            <a:off x="-38818" y="3010760"/>
            <a:ext cx="10201460" cy="1200329"/>
          </a:xfrm>
          <a:prstGeom prst="rect">
            <a:avLst/>
          </a:prstGeom>
          <a:noFill/>
        </p:spPr>
        <p:txBody>
          <a:bodyPr wrap="square">
            <a:spAutoFit/>
          </a:bodyPr>
          <a:lstStyle/>
          <a:p>
            <a:r>
              <a:rPr lang="en-IN" b="1" dirty="0"/>
              <a:t>Phase3-</a:t>
            </a:r>
          </a:p>
          <a:p>
            <a:r>
              <a:rPr lang="en-IN" dirty="0"/>
              <a:t>After detecting a face we found that the deepface predefined module is already train to detect human face as well as there emotion. after we known that the predefined module is already implemented then why we make our code complicated.</a:t>
            </a:r>
          </a:p>
        </p:txBody>
      </p:sp>
      <p:sp>
        <p:nvSpPr>
          <p:cNvPr id="17" name="TextBox 16">
            <a:extLst>
              <a:ext uri="{FF2B5EF4-FFF2-40B4-BE49-F238E27FC236}">
                <a16:creationId xmlns:a16="http://schemas.microsoft.com/office/drawing/2014/main" id="{2F9599FC-D745-4209-835D-E8D76DF9A495}"/>
              </a:ext>
            </a:extLst>
          </p:cNvPr>
          <p:cNvSpPr txBox="1"/>
          <p:nvPr/>
        </p:nvSpPr>
        <p:spPr>
          <a:xfrm>
            <a:off x="-38818" y="4394372"/>
            <a:ext cx="10201459" cy="1477328"/>
          </a:xfrm>
          <a:prstGeom prst="rect">
            <a:avLst/>
          </a:prstGeom>
          <a:noFill/>
        </p:spPr>
        <p:txBody>
          <a:bodyPr wrap="square">
            <a:spAutoFit/>
          </a:bodyPr>
          <a:lstStyle/>
          <a:p>
            <a:r>
              <a:rPr lang="en-IN" b="1" dirty="0"/>
              <a:t>Phase4-</a:t>
            </a:r>
          </a:p>
          <a:p>
            <a:r>
              <a:rPr lang="en-IN" dirty="0"/>
              <a:t>Now we decide to go with deepface module because for using deepface module our 50 to 60% project is being ready. and we take less memory and less line of code to implement our project. But after take some study about deepface module that how to implement module and how to run it. now we are going to actually implement deepface module</a:t>
            </a:r>
          </a:p>
        </p:txBody>
      </p:sp>
    </p:spTree>
    <p:extLst>
      <p:ext uri="{BB962C8B-B14F-4D97-AF65-F5344CB8AC3E}">
        <p14:creationId xmlns:p14="http://schemas.microsoft.com/office/powerpoint/2010/main" val="31089018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Realtime Images Output</a:t>
            </a:r>
            <a:endParaRPr lang="en-IN" sz="2800" b="1" dirty="0">
              <a:solidFill>
                <a:schemeClr val="bg1"/>
              </a:solidFill>
            </a:endParaRPr>
          </a:p>
        </p:txBody>
      </p:sp>
      <p:sp>
        <p:nvSpPr>
          <p:cNvPr id="6" name="TextBox 5">
            <a:extLst>
              <a:ext uri="{FF2B5EF4-FFF2-40B4-BE49-F238E27FC236}">
                <a16:creationId xmlns:a16="http://schemas.microsoft.com/office/drawing/2014/main" id="{54875DDB-9ACA-4EC3-BE19-49CABA002AE1}"/>
              </a:ext>
            </a:extLst>
          </p:cNvPr>
          <p:cNvSpPr txBox="1"/>
          <p:nvPr/>
        </p:nvSpPr>
        <p:spPr>
          <a:xfrm>
            <a:off x="3662917" y="6643707"/>
            <a:ext cx="3359888" cy="369332"/>
          </a:xfrm>
          <a:prstGeom prst="rect">
            <a:avLst/>
          </a:prstGeom>
          <a:noFill/>
        </p:spPr>
        <p:txBody>
          <a:bodyPr wrap="square" rtlCol="0">
            <a:spAutoFit/>
          </a:bodyPr>
          <a:lstStyle/>
          <a:p>
            <a:pPr algn="ctr"/>
            <a:r>
              <a:rPr lang="en-US" dirty="0"/>
              <a:t>Angry Emotion</a:t>
            </a:r>
            <a:endParaRPr lang="en-IN" dirty="0"/>
          </a:p>
        </p:txBody>
      </p:sp>
      <p:pic>
        <p:nvPicPr>
          <p:cNvPr id="7" name="Picture 6">
            <a:extLst>
              <a:ext uri="{FF2B5EF4-FFF2-40B4-BE49-F238E27FC236}">
                <a16:creationId xmlns:a16="http://schemas.microsoft.com/office/drawing/2014/main" id="{345A80BA-8610-4ABC-9E3E-CB63DD44B02D}"/>
              </a:ext>
            </a:extLst>
          </p:cNvPr>
          <p:cNvPicPr>
            <a:picLocks noChangeAspect="1"/>
          </p:cNvPicPr>
          <p:nvPr/>
        </p:nvPicPr>
        <p:blipFill rotWithShape="1">
          <a:blip r:embed="rId2">
            <a:extLst>
              <a:ext uri="{28A0092B-C50C-407E-A947-70E740481C1C}">
                <a14:useLocalDpi xmlns:a14="http://schemas.microsoft.com/office/drawing/2010/main" val="0"/>
              </a:ext>
            </a:extLst>
          </a:blip>
          <a:srcRect l="29894" t="23207" r="56765" b="63150"/>
          <a:stretch/>
        </p:blipFill>
        <p:spPr>
          <a:xfrm>
            <a:off x="3487480" y="1385039"/>
            <a:ext cx="3710763" cy="4674601"/>
          </a:xfrm>
          <a:prstGeom prst="rect">
            <a:avLst/>
          </a:prstGeom>
        </p:spPr>
      </p:pic>
      <p:sp>
        <p:nvSpPr>
          <p:cNvPr id="8" name="CustomShape 3">
            <a:extLst>
              <a:ext uri="{FF2B5EF4-FFF2-40B4-BE49-F238E27FC236}">
                <a16:creationId xmlns:a16="http://schemas.microsoft.com/office/drawing/2014/main" id="{3BD66BCB-9EAA-42EB-90A3-01E03B6BBFF7}"/>
              </a:ext>
            </a:extLst>
          </p:cNvPr>
          <p:cNvSpPr/>
          <p:nvPr/>
        </p:nvSpPr>
        <p:spPr>
          <a:xfrm>
            <a:off x="7561345" y="7013039"/>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48</a:t>
            </a:r>
            <a:endParaRPr lang="en-IN" sz="1800" b="0" strike="noStrike" spc="-1" dirty="0">
              <a:latin typeface="Arial"/>
            </a:endParaRPr>
          </a:p>
        </p:txBody>
      </p:sp>
    </p:spTree>
    <p:extLst>
      <p:ext uri="{BB962C8B-B14F-4D97-AF65-F5344CB8AC3E}">
        <p14:creationId xmlns:p14="http://schemas.microsoft.com/office/powerpoint/2010/main" val="1241554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49</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1" y="-36394"/>
            <a:ext cx="10080625" cy="737434"/>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rPr>
              <a:t>August 2020</a:t>
            </a:r>
            <a:endParaRPr lang="en-IN" sz="2800" b="0" strike="noStrike" spc="-1" dirty="0">
              <a:latin typeface="Arial"/>
            </a:endParaRPr>
          </a:p>
        </p:txBody>
      </p:sp>
      <p:pic>
        <p:nvPicPr>
          <p:cNvPr id="3" name="Picture 2">
            <a:extLst>
              <a:ext uri="{FF2B5EF4-FFF2-40B4-BE49-F238E27FC236}">
                <a16:creationId xmlns:a16="http://schemas.microsoft.com/office/drawing/2014/main" id="{1D97878B-6C69-422F-8D22-F8A185B13F3F}"/>
              </a:ext>
            </a:extLst>
          </p:cNvPr>
          <p:cNvPicPr>
            <a:picLocks noChangeAspect="1"/>
          </p:cNvPicPr>
          <p:nvPr/>
        </p:nvPicPr>
        <p:blipFill rotWithShape="1">
          <a:blip r:embed="rId3">
            <a:extLst>
              <a:ext uri="{28A0092B-C50C-407E-A947-70E740481C1C}">
                <a14:useLocalDpi xmlns:a14="http://schemas.microsoft.com/office/drawing/2010/main" val="0"/>
              </a:ext>
            </a:extLst>
          </a:blip>
          <a:srcRect r="2287"/>
          <a:stretch/>
        </p:blipFill>
        <p:spPr>
          <a:xfrm>
            <a:off x="2270276" y="701041"/>
            <a:ext cx="5540072" cy="613896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September 2020</a:t>
            </a:r>
            <a:endParaRPr lang="en-IN" sz="2800" b="0" strike="noStrike" spc="-1" dirty="0">
              <a:latin typeface="Arial"/>
            </a:endParaRPr>
          </a:p>
        </p:txBody>
      </p:sp>
      <p:sp>
        <p:nvSpPr>
          <p:cNvPr id="128"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9"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50</a:t>
            </a:r>
            <a:endParaRPr lang="en-IN" sz="1800" b="0" strike="noStrike" spc="-1" dirty="0">
              <a:latin typeface="Arial"/>
            </a:endParaRPr>
          </a:p>
        </p:txBody>
      </p:sp>
      <p:sp>
        <p:nvSpPr>
          <p:cNvPr id="130" name="CustomShape 4"/>
          <p:cNvSpPr/>
          <p:nvPr/>
        </p:nvSpPr>
        <p:spPr>
          <a:xfrm>
            <a:off x="144000" y="1091160"/>
            <a:ext cx="9647280" cy="548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400" b="0" strike="noStrike" spc="-1" dirty="0">
              <a:latin typeface="Arial"/>
            </a:endParaRPr>
          </a:p>
        </p:txBody>
      </p:sp>
      <p:pic>
        <p:nvPicPr>
          <p:cNvPr id="3" name="Picture 2">
            <a:extLst>
              <a:ext uri="{FF2B5EF4-FFF2-40B4-BE49-F238E27FC236}">
                <a16:creationId xmlns:a16="http://schemas.microsoft.com/office/drawing/2014/main" id="{383F95D8-CEA8-47A1-90FE-9DB1A52AA98F}"/>
              </a:ext>
            </a:extLst>
          </p:cNvPr>
          <p:cNvPicPr>
            <a:picLocks noChangeAspect="1"/>
          </p:cNvPicPr>
          <p:nvPr/>
        </p:nvPicPr>
        <p:blipFill rotWithShape="1">
          <a:blip r:embed="rId2">
            <a:extLst>
              <a:ext uri="{28A0092B-C50C-407E-A947-70E740481C1C}">
                <a14:useLocalDpi xmlns:a14="http://schemas.microsoft.com/office/drawing/2010/main" val="0"/>
              </a:ext>
            </a:extLst>
          </a:blip>
          <a:srcRect l="3396" r="1141"/>
          <a:stretch/>
        </p:blipFill>
        <p:spPr>
          <a:xfrm>
            <a:off x="2318627" y="987515"/>
            <a:ext cx="5443370" cy="585248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trike="noStrike" spc="-1" dirty="0">
                <a:solidFill>
                  <a:srgbClr val="FFFFFF"/>
                </a:solidFill>
                <a:latin typeface="Arial Black"/>
                <a:ea typeface="DejaVu Sans"/>
              </a:rPr>
              <a:t>October 2020</a:t>
            </a:r>
            <a:endParaRPr lang="en-IN" sz="2800" b="0" strike="noStrike" spc="-1" dirty="0">
              <a:latin typeface="Arial"/>
            </a:endParaRPr>
          </a:p>
        </p:txBody>
      </p:sp>
      <p:sp>
        <p:nvSpPr>
          <p:cNvPr id="132"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33"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51</a:t>
            </a:r>
            <a:endParaRPr lang="en-IN" sz="1800" b="0" strike="noStrike" spc="-1" dirty="0">
              <a:latin typeface="Arial"/>
            </a:endParaRPr>
          </a:p>
        </p:txBody>
      </p:sp>
      <p:sp>
        <p:nvSpPr>
          <p:cNvPr id="134" name="CustomShape 4"/>
          <p:cNvSpPr/>
          <p:nvPr/>
        </p:nvSpPr>
        <p:spPr>
          <a:xfrm>
            <a:off x="288000" y="1230120"/>
            <a:ext cx="9575280" cy="56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400" b="0" strike="noStrike" spc="-1" dirty="0">
              <a:latin typeface="Times New Roman" panose="02020603050405020304" pitchFamily="18" charset="0"/>
              <a:cs typeface="Times New Roman" panose="02020603050405020304" pitchFamily="18" charset="0"/>
            </a:endParaRPr>
          </a:p>
          <a:p>
            <a:pPr>
              <a:lnSpc>
                <a:spcPct val="100000"/>
              </a:lnSpc>
            </a:pPr>
            <a:endParaRPr lang="en-IN" sz="2400" b="0" strike="noStrike" spc="-1" dirty="0">
              <a:latin typeface="Times New Roman" panose="02020603050405020304" pitchFamily="18" charset="0"/>
              <a:cs typeface="Times New Roman" panose="02020603050405020304" pitchFamily="18" charset="0"/>
            </a:endParaRPr>
          </a:p>
        </p:txBody>
      </p:sp>
      <p:sp>
        <p:nvSpPr>
          <p:cNvPr id="135" name="CustomShape 5"/>
          <p:cNvSpPr/>
          <p:nvPr/>
        </p:nvSpPr>
        <p:spPr>
          <a:xfrm>
            <a:off x="144000" y="4032000"/>
            <a:ext cx="6839280" cy="426600"/>
          </a:xfrm>
          <a:prstGeom prst="rect">
            <a:avLst/>
          </a:prstGeom>
          <a:noFill/>
          <a:ln>
            <a:noFill/>
          </a:ln>
        </p:spPr>
        <p:style>
          <a:lnRef idx="0">
            <a:scrgbClr r="0" g="0" b="0"/>
          </a:lnRef>
          <a:fillRef idx="0">
            <a:scrgbClr r="0" g="0" b="0"/>
          </a:fillRef>
          <a:effectRef idx="0">
            <a:scrgbClr r="0" g="0" b="0"/>
          </a:effectRef>
          <a:fontRef idx="minor"/>
        </p:style>
      </p:sp>
      <p:pic>
        <p:nvPicPr>
          <p:cNvPr id="5" name="Picture 4">
            <a:extLst>
              <a:ext uri="{FF2B5EF4-FFF2-40B4-BE49-F238E27FC236}">
                <a16:creationId xmlns:a16="http://schemas.microsoft.com/office/drawing/2014/main" id="{94DBB556-157D-475A-B63F-6FABB280C451}"/>
              </a:ext>
            </a:extLst>
          </p:cNvPr>
          <p:cNvPicPr>
            <a:picLocks noChangeAspect="1"/>
          </p:cNvPicPr>
          <p:nvPr/>
        </p:nvPicPr>
        <p:blipFill rotWithShape="1">
          <a:blip r:embed="rId2">
            <a:extLst>
              <a:ext uri="{28A0092B-C50C-407E-A947-70E740481C1C}">
                <a14:useLocalDpi xmlns:a14="http://schemas.microsoft.com/office/drawing/2010/main" val="0"/>
              </a:ext>
            </a:extLst>
          </a:blip>
          <a:srcRect l="3034" r="8745"/>
          <a:stretch/>
        </p:blipFill>
        <p:spPr>
          <a:xfrm>
            <a:off x="2539392" y="1007281"/>
            <a:ext cx="5001840" cy="583272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2"/>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November 2020</a:t>
            </a:r>
            <a:endParaRPr lang="en-IN" sz="2800" b="0" strike="noStrike" spc="-1" dirty="0">
              <a:latin typeface="Arial"/>
            </a:endParaRPr>
          </a:p>
        </p:txBody>
      </p:sp>
      <p:sp>
        <p:nvSpPr>
          <p:cNvPr id="174" name="CustomShape 3"/>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75" name="CustomShape 4"/>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52</a:t>
            </a:r>
            <a:endParaRPr lang="en-IN" sz="1800" b="0" strike="noStrike" spc="-1" dirty="0">
              <a:latin typeface="Arial"/>
            </a:endParaRPr>
          </a:p>
        </p:txBody>
      </p:sp>
      <p:sp>
        <p:nvSpPr>
          <p:cNvPr id="176" name="CustomShape 5"/>
          <p:cNvSpPr/>
          <p:nvPr/>
        </p:nvSpPr>
        <p:spPr>
          <a:xfrm>
            <a:off x="201240" y="2092680"/>
            <a:ext cx="952416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400" b="0" strike="noStrike" spc="-1" dirty="0">
              <a:latin typeface="Arial"/>
            </a:endParaRPr>
          </a:p>
        </p:txBody>
      </p:sp>
      <p:pic>
        <p:nvPicPr>
          <p:cNvPr id="3" name="Picture 2">
            <a:extLst>
              <a:ext uri="{FF2B5EF4-FFF2-40B4-BE49-F238E27FC236}">
                <a16:creationId xmlns:a16="http://schemas.microsoft.com/office/drawing/2014/main" id="{1A26EF54-B5A3-4E38-B949-9B1B217DE110}"/>
              </a:ext>
            </a:extLst>
          </p:cNvPr>
          <p:cNvPicPr>
            <a:picLocks noChangeAspect="1"/>
          </p:cNvPicPr>
          <p:nvPr/>
        </p:nvPicPr>
        <p:blipFill rotWithShape="1">
          <a:blip r:embed="rId2">
            <a:extLst>
              <a:ext uri="{28A0092B-C50C-407E-A947-70E740481C1C}">
                <a14:useLocalDpi xmlns:a14="http://schemas.microsoft.com/office/drawing/2010/main" val="0"/>
              </a:ext>
            </a:extLst>
          </a:blip>
          <a:srcRect l="6194" t="2281" r="1149"/>
          <a:stretch/>
        </p:blipFill>
        <p:spPr>
          <a:xfrm>
            <a:off x="2413598" y="1007280"/>
            <a:ext cx="5253428" cy="583272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endParaRPr lang="en-IN" sz="2800" b="0" strike="noStrike" spc="-1" dirty="0">
              <a:latin typeface="Arial"/>
            </a:endParaRPr>
          </a:p>
        </p:txBody>
      </p:sp>
      <p:sp>
        <p:nvSpPr>
          <p:cNvPr id="5" name="Rectangle 4"/>
          <p:cNvSpPr/>
          <p:nvPr/>
        </p:nvSpPr>
        <p:spPr>
          <a:xfrm>
            <a:off x="3113979" y="330810"/>
            <a:ext cx="3608682" cy="523220"/>
          </a:xfrm>
          <a:prstGeom prst="rect">
            <a:avLst/>
          </a:prstGeom>
        </p:spPr>
        <p:txBody>
          <a:bodyPr wrap="square">
            <a:spAutoFit/>
          </a:bodyPr>
          <a:lstStyle/>
          <a:p>
            <a:pPr algn="ctr"/>
            <a:r>
              <a:rPr lang="en-IN" sz="2800" b="1" i="0" dirty="0">
                <a:solidFill>
                  <a:schemeClr val="bg1"/>
                </a:solidFill>
                <a:effectLst/>
                <a:latin typeface="Arial Black" panose="020B0A04020102020204" pitchFamily="34" charset="0"/>
              </a:rPr>
              <a:t>December 2020</a:t>
            </a:r>
          </a:p>
        </p:txBody>
      </p:sp>
      <p:sp>
        <p:nvSpPr>
          <p:cNvPr id="6" name="CustomShape 3"/>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7" name="CustomShape 4"/>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53</a:t>
            </a:r>
            <a:endParaRPr lang="en-IN" sz="1800" b="0" strike="noStrike" spc="-1" dirty="0">
              <a:latin typeface="Arial"/>
            </a:endParaRPr>
          </a:p>
        </p:txBody>
      </p:sp>
      <p:pic>
        <p:nvPicPr>
          <p:cNvPr id="3" name="Picture 2">
            <a:extLst>
              <a:ext uri="{FF2B5EF4-FFF2-40B4-BE49-F238E27FC236}">
                <a16:creationId xmlns:a16="http://schemas.microsoft.com/office/drawing/2014/main" id="{61DFD7B8-EE08-47BF-82EA-D20F3B5F217C}"/>
              </a:ext>
            </a:extLst>
          </p:cNvPr>
          <p:cNvPicPr>
            <a:picLocks noChangeAspect="1"/>
          </p:cNvPicPr>
          <p:nvPr/>
        </p:nvPicPr>
        <p:blipFill rotWithShape="1">
          <a:blip r:embed="rId2">
            <a:extLst>
              <a:ext uri="{28A0092B-C50C-407E-A947-70E740481C1C}">
                <a14:useLocalDpi xmlns:a14="http://schemas.microsoft.com/office/drawing/2010/main" val="0"/>
              </a:ext>
            </a:extLst>
          </a:blip>
          <a:srcRect l="4172" t="575" r="8746"/>
          <a:stretch/>
        </p:blipFill>
        <p:spPr>
          <a:xfrm>
            <a:off x="2571665" y="1007281"/>
            <a:ext cx="4937294" cy="5832720"/>
          </a:xfrm>
          <a:prstGeom prst="rect">
            <a:avLst/>
          </a:prstGeom>
        </p:spPr>
      </p:pic>
    </p:spTree>
    <p:extLst>
      <p:ext uri="{BB962C8B-B14F-4D97-AF65-F5344CB8AC3E}">
        <p14:creationId xmlns:p14="http://schemas.microsoft.com/office/powerpoint/2010/main" val="2916497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January 2021</a:t>
            </a:r>
            <a:endParaRPr lang="en-IN" sz="2800" b="0" strike="noStrike" spc="-1" dirty="0">
              <a:latin typeface="Arial"/>
            </a:endParaRPr>
          </a:p>
        </p:txBody>
      </p:sp>
      <p:sp>
        <p:nvSpPr>
          <p:cNvPr id="159"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60"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54</a:t>
            </a:r>
            <a:endParaRPr lang="en-IN" sz="1800" b="0" strike="noStrike" spc="-1" dirty="0">
              <a:latin typeface="Arial"/>
            </a:endParaRPr>
          </a:p>
        </p:txBody>
      </p:sp>
      <p:sp>
        <p:nvSpPr>
          <p:cNvPr id="162" name="CustomShape 5"/>
          <p:cNvSpPr/>
          <p:nvPr/>
        </p:nvSpPr>
        <p:spPr>
          <a:xfrm>
            <a:off x="174240" y="2347560"/>
            <a:ext cx="9819720" cy="112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400" b="0" strike="noStrike" spc="-1" dirty="0">
              <a:latin typeface="Arial"/>
            </a:endParaRPr>
          </a:p>
        </p:txBody>
      </p:sp>
      <p:sp>
        <p:nvSpPr>
          <p:cNvPr id="164" name="CustomShape 7"/>
          <p:cNvSpPr/>
          <p:nvPr/>
        </p:nvSpPr>
        <p:spPr>
          <a:xfrm>
            <a:off x="201240" y="4467960"/>
            <a:ext cx="940356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600" b="0" strike="noStrike" spc="-1" dirty="0">
              <a:latin typeface="Arial"/>
            </a:endParaRPr>
          </a:p>
        </p:txBody>
      </p:sp>
      <p:pic>
        <p:nvPicPr>
          <p:cNvPr id="3" name="Picture 2">
            <a:extLst>
              <a:ext uri="{FF2B5EF4-FFF2-40B4-BE49-F238E27FC236}">
                <a16:creationId xmlns:a16="http://schemas.microsoft.com/office/drawing/2014/main" id="{38693FDA-0DEE-4514-A94E-E2E5C6D482A5}"/>
              </a:ext>
            </a:extLst>
          </p:cNvPr>
          <p:cNvPicPr>
            <a:picLocks noChangeAspect="1"/>
          </p:cNvPicPr>
          <p:nvPr/>
        </p:nvPicPr>
        <p:blipFill rotWithShape="1">
          <a:blip r:embed="rId2">
            <a:extLst>
              <a:ext uri="{28A0092B-C50C-407E-A947-70E740481C1C}">
                <a14:useLocalDpi xmlns:a14="http://schemas.microsoft.com/office/drawing/2010/main" val="0"/>
              </a:ext>
            </a:extLst>
          </a:blip>
          <a:srcRect l="3603" r="2478"/>
          <a:stretch/>
        </p:blipFill>
        <p:spPr>
          <a:xfrm>
            <a:off x="2377795" y="1007281"/>
            <a:ext cx="5325035" cy="583272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panose="020B0A04020102020204" pitchFamily="34" charset="0"/>
              </a:rPr>
              <a:t>February 2021</a:t>
            </a:r>
            <a:endParaRPr lang="en-IN" sz="2800" b="0" strike="noStrike" spc="-1" dirty="0">
              <a:latin typeface="Arial Black" panose="020B0A04020102020204" pitchFamily="34" charset="0"/>
            </a:endParaRPr>
          </a:p>
        </p:txBody>
      </p:sp>
      <p:sp>
        <p:nvSpPr>
          <p:cNvPr id="141"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55</a:t>
            </a:r>
            <a:endParaRPr lang="en-IN" sz="1800" b="0" strike="noStrike" spc="-1" dirty="0">
              <a:latin typeface="Arial"/>
            </a:endParaRPr>
          </a:p>
        </p:txBody>
      </p:sp>
      <p:sp>
        <p:nvSpPr>
          <p:cNvPr id="143" name="CustomShape 4"/>
          <p:cNvSpPr/>
          <p:nvPr/>
        </p:nvSpPr>
        <p:spPr>
          <a:xfrm>
            <a:off x="187920" y="1167120"/>
            <a:ext cx="961812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400" b="0" strike="noStrike" spc="-1" dirty="0">
              <a:latin typeface="Arial"/>
            </a:endParaRPr>
          </a:p>
        </p:txBody>
      </p:sp>
      <p:pic>
        <p:nvPicPr>
          <p:cNvPr id="3" name="Picture 2">
            <a:extLst>
              <a:ext uri="{FF2B5EF4-FFF2-40B4-BE49-F238E27FC236}">
                <a16:creationId xmlns:a16="http://schemas.microsoft.com/office/drawing/2014/main" id="{35C22B04-67C1-4F13-8EF5-2C8938CD2254}"/>
              </a:ext>
            </a:extLst>
          </p:cNvPr>
          <p:cNvPicPr>
            <a:picLocks noChangeAspect="1"/>
          </p:cNvPicPr>
          <p:nvPr/>
        </p:nvPicPr>
        <p:blipFill rotWithShape="1">
          <a:blip r:embed="rId2">
            <a:extLst>
              <a:ext uri="{28A0092B-C50C-407E-A947-70E740481C1C}">
                <a14:useLocalDpi xmlns:a14="http://schemas.microsoft.com/office/drawing/2010/main" val="0"/>
              </a:ext>
            </a:extLst>
          </a:blip>
          <a:srcRect l="3794" r="6193"/>
          <a:stretch/>
        </p:blipFill>
        <p:spPr>
          <a:xfrm>
            <a:off x="2488548" y="1007281"/>
            <a:ext cx="5103529" cy="583272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5B6CB0-6908-4192-BF86-8057022C8BCE}"/>
              </a:ext>
            </a:extLst>
          </p:cNvPr>
          <p:cNvPicPr>
            <a:picLocks noChangeAspect="1"/>
          </p:cNvPicPr>
          <p:nvPr/>
        </p:nvPicPr>
        <p:blipFill rotWithShape="1">
          <a:blip r:embed="rId2">
            <a:extLst>
              <a:ext uri="{28A0092B-C50C-407E-A947-70E740481C1C}">
                <a14:useLocalDpi xmlns:a14="http://schemas.microsoft.com/office/drawing/2010/main" val="0"/>
              </a:ext>
            </a:extLst>
          </a:blip>
          <a:srcRect l="8172" t="13052" r="6503" b="-10938"/>
          <a:stretch/>
        </p:blipFill>
        <p:spPr>
          <a:xfrm>
            <a:off x="2775098" y="805611"/>
            <a:ext cx="4837814" cy="7399835"/>
          </a:xfrm>
          <a:prstGeom prst="rect">
            <a:avLst/>
          </a:prstGeom>
        </p:spPr>
      </p:pic>
      <p:sp>
        <p:nvSpPr>
          <p:cNvPr id="140" name="CustomShape 1"/>
          <p:cNvSpPr/>
          <p:nvPr/>
        </p:nvSpPr>
        <p:spPr>
          <a:xfrm>
            <a:off x="137340" y="-30522"/>
            <a:ext cx="9719280" cy="817334"/>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panose="020B0A04020102020204" pitchFamily="34" charset="0"/>
              </a:rPr>
              <a:t>March 2021</a:t>
            </a:r>
            <a:endParaRPr lang="en-IN" sz="2800" b="0" strike="noStrike" spc="-1" dirty="0">
              <a:latin typeface="Arial Black" panose="020B0A04020102020204" pitchFamily="34" charset="0"/>
            </a:endParaRPr>
          </a:p>
        </p:txBody>
      </p:sp>
      <p:sp>
        <p:nvSpPr>
          <p:cNvPr id="141" name="CustomShape 2"/>
          <p:cNvSpPr/>
          <p:nvPr/>
        </p:nvSpPr>
        <p:spPr>
          <a:xfrm>
            <a:off x="900000" y="7031392"/>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9994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56</a:t>
            </a:r>
            <a:endParaRPr lang="en-IN" sz="1800" b="0" strike="noStrike" spc="-1" dirty="0">
              <a:latin typeface="Arial"/>
            </a:endParaRPr>
          </a:p>
        </p:txBody>
      </p:sp>
      <p:sp>
        <p:nvSpPr>
          <p:cNvPr id="143" name="CustomShape 4"/>
          <p:cNvSpPr/>
          <p:nvPr/>
        </p:nvSpPr>
        <p:spPr>
          <a:xfrm>
            <a:off x="187920" y="1167120"/>
            <a:ext cx="961812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400" b="0" strike="noStrike" spc="-1" dirty="0">
              <a:latin typeface="Arial"/>
            </a:endParaRPr>
          </a:p>
        </p:txBody>
      </p:sp>
    </p:spTree>
    <p:extLst>
      <p:ext uri="{BB962C8B-B14F-4D97-AF65-F5344CB8AC3E}">
        <p14:creationId xmlns:p14="http://schemas.microsoft.com/office/powerpoint/2010/main" val="31778254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EB90A-3658-4629-979E-7787E650123A}"/>
              </a:ext>
            </a:extLst>
          </p:cNvPr>
          <p:cNvPicPr>
            <a:picLocks noChangeAspect="1"/>
          </p:cNvPicPr>
          <p:nvPr/>
        </p:nvPicPr>
        <p:blipFill rotWithShape="1">
          <a:blip r:embed="rId2">
            <a:extLst>
              <a:ext uri="{28A0092B-C50C-407E-A947-70E740481C1C}">
                <a14:useLocalDpi xmlns:a14="http://schemas.microsoft.com/office/drawing/2010/main" val="0"/>
              </a:ext>
            </a:extLst>
          </a:blip>
          <a:srcRect l="4235" t="11251" r="8746" b="2531"/>
          <a:stretch/>
        </p:blipFill>
        <p:spPr>
          <a:xfrm>
            <a:off x="2445488" y="850610"/>
            <a:ext cx="4933792" cy="6517753"/>
          </a:xfrm>
          <a:prstGeom prst="rect">
            <a:avLst/>
          </a:prstGeom>
        </p:spPr>
      </p:pic>
      <p:sp>
        <p:nvSpPr>
          <p:cNvPr id="140" name="CustomShape 1"/>
          <p:cNvSpPr/>
          <p:nvPr/>
        </p:nvSpPr>
        <p:spPr>
          <a:xfrm>
            <a:off x="0" y="33276"/>
            <a:ext cx="10043280" cy="817334"/>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panose="020B0A04020102020204" pitchFamily="34" charset="0"/>
              </a:rPr>
              <a:t>April 2021</a:t>
            </a:r>
            <a:endParaRPr lang="en-IN" sz="2800" b="0" strike="noStrike" spc="-1" dirty="0">
              <a:latin typeface="Arial Black" panose="020B0A04020102020204" pitchFamily="34" charset="0"/>
            </a:endParaRPr>
          </a:p>
        </p:txBody>
      </p:sp>
      <p:sp>
        <p:nvSpPr>
          <p:cNvPr id="141" name="CustomShape 2"/>
          <p:cNvSpPr/>
          <p:nvPr/>
        </p:nvSpPr>
        <p:spPr>
          <a:xfrm>
            <a:off x="900000" y="6999493"/>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9994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57</a:t>
            </a:r>
            <a:endParaRPr lang="en-IN" sz="1800" b="0" strike="noStrike" spc="-1" dirty="0">
              <a:latin typeface="Arial"/>
            </a:endParaRPr>
          </a:p>
        </p:txBody>
      </p:sp>
      <p:sp>
        <p:nvSpPr>
          <p:cNvPr id="143" name="CustomShape 4"/>
          <p:cNvSpPr/>
          <p:nvPr/>
        </p:nvSpPr>
        <p:spPr>
          <a:xfrm>
            <a:off x="187920" y="1167120"/>
            <a:ext cx="961812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400" b="0" strike="noStrike" spc="-1" dirty="0">
              <a:latin typeface="Arial"/>
            </a:endParaRPr>
          </a:p>
        </p:txBody>
      </p:sp>
    </p:spTree>
    <p:extLst>
      <p:ext uri="{BB962C8B-B14F-4D97-AF65-F5344CB8AC3E}">
        <p14:creationId xmlns:p14="http://schemas.microsoft.com/office/powerpoint/2010/main" val="19081372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4</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1" name="TextBox 10">
            <a:extLst>
              <a:ext uri="{FF2B5EF4-FFF2-40B4-BE49-F238E27FC236}">
                <a16:creationId xmlns:a16="http://schemas.microsoft.com/office/drawing/2014/main" id="{F9CD07C9-EA32-4288-B26D-81552F20E03F}"/>
              </a:ext>
            </a:extLst>
          </p:cNvPr>
          <p:cNvSpPr txBox="1"/>
          <p:nvPr/>
        </p:nvSpPr>
        <p:spPr>
          <a:xfrm>
            <a:off x="0" y="1065834"/>
            <a:ext cx="10080625" cy="2585323"/>
          </a:xfrm>
          <a:prstGeom prst="rect">
            <a:avLst/>
          </a:prstGeom>
          <a:noFill/>
        </p:spPr>
        <p:txBody>
          <a:bodyPr wrap="square">
            <a:spAutoFit/>
          </a:bodyPr>
          <a:lstStyle/>
          <a:p>
            <a:r>
              <a:rPr lang="en-IN" b="1" dirty="0"/>
              <a:t>Phase5-</a:t>
            </a:r>
          </a:p>
          <a:p>
            <a:r>
              <a:rPr lang="en-IN" dirty="0"/>
              <a:t>But after implementing deepface module we saw that our system camera is to much lagging.so for solving the issue we take some study about the deepface module. after taking some study we understood that the deepface module is take too much memory to execute. we implement deepface module in all our system and saw the same result that everyone is getting same issue after implementing and running the module our all system webcam is starting lagging.so we take another research about that module because when we run deepface module in 4gb ram system and 8gb ram system we found same result.no ones system is supported to the deepface face library.</a:t>
            </a:r>
          </a:p>
        </p:txBody>
      </p:sp>
      <p:sp>
        <p:nvSpPr>
          <p:cNvPr id="14" name="TextBox 13">
            <a:extLst>
              <a:ext uri="{FF2B5EF4-FFF2-40B4-BE49-F238E27FC236}">
                <a16:creationId xmlns:a16="http://schemas.microsoft.com/office/drawing/2014/main" id="{9018C885-117A-4091-B289-9A1F0A4A2F02}"/>
              </a:ext>
            </a:extLst>
          </p:cNvPr>
          <p:cNvSpPr txBox="1"/>
          <p:nvPr/>
        </p:nvSpPr>
        <p:spPr>
          <a:xfrm>
            <a:off x="-26103" y="3908518"/>
            <a:ext cx="9962727" cy="1754326"/>
          </a:xfrm>
          <a:prstGeom prst="rect">
            <a:avLst/>
          </a:prstGeom>
          <a:noFill/>
        </p:spPr>
        <p:txBody>
          <a:bodyPr wrap="square">
            <a:spAutoFit/>
          </a:bodyPr>
          <a:lstStyle/>
          <a:p>
            <a:r>
              <a:rPr lang="en-IN" b="1" dirty="0"/>
              <a:t>Phase6-</a:t>
            </a:r>
          </a:p>
          <a:p>
            <a:r>
              <a:rPr lang="en-IN" dirty="0"/>
              <a:t>But after research we found the easy way to complete our project we need  deepface module.so for solving issue we saw some videos about that model and understood that the Google Collab is one of the software which handles that type of issue. after understanding we shift our project into Google Collab .because we learn in Google Collab  program will load and learn in Google server and output is seen into our system.</a:t>
            </a:r>
          </a:p>
        </p:txBody>
      </p:sp>
    </p:spTree>
    <p:extLst>
      <p:ext uri="{BB962C8B-B14F-4D97-AF65-F5344CB8AC3E}">
        <p14:creationId xmlns:p14="http://schemas.microsoft.com/office/powerpoint/2010/main" val="36684467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88448-9541-4446-83C2-5F66732D4C6A}"/>
              </a:ext>
            </a:extLst>
          </p:cNvPr>
          <p:cNvPicPr>
            <a:picLocks noChangeAspect="1"/>
          </p:cNvPicPr>
          <p:nvPr/>
        </p:nvPicPr>
        <p:blipFill rotWithShape="1">
          <a:blip r:embed="rId2">
            <a:extLst>
              <a:ext uri="{28A0092B-C50C-407E-A947-70E740481C1C}">
                <a14:useLocalDpi xmlns:a14="http://schemas.microsoft.com/office/drawing/2010/main" val="0"/>
              </a:ext>
            </a:extLst>
          </a:blip>
          <a:srcRect l="8547" t="11252" r="4438"/>
          <a:stretch/>
        </p:blipFill>
        <p:spPr>
          <a:xfrm>
            <a:off x="2715380" y="817334"/>
            <a:ext cx="4933507" cy="6709065"/>
          </a:xfrm>
          <a:prstGeom prst="rect">
            <a:avLst/>
          </a:prstGeom>
        </p:spPr>
      </p:pic>
      <p:sp>
        <p:nvSpPr>
          <p:cNvPr id="140" name="CustomShape 1"/>
          <p:cNvSpPr/>
          <p:nvPr/>
        </p:nvSpPr>
        <p:spPr>
          <a:xfrm>
            <a:off x="0" y="33276"/>
            <a:ext cx="10043280" cy="817334"/>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panose="020B0A04020102020204" pitchFamily="34" charset="0"/>
              </a:rPr>
              <a:t>May 2021</a:t>
            </a:r>
            <a:endParaRPr lang="en-IN" sz="2800" b="0" strike="noStrike" spc="-1" dirty="0">
              <a:latin typeface="Arial Black" panose="020B0A04020102020204" pitchFamily="34" charset="0"/>
            </a:endParaRPr>
          </a:p>
        </p:txBody>
      </p:sp>
      <p:sp>
        <p:nvSpPr>
          <p:cNvPr id="141" name="CustomShape 2"/>
          <p:cNvSpPr/>
          <p:nvPr/>
        </p:nvSpPr>
        <p:spPr>
          <a:xfrm>
            <a:off x="900000" y="6999493"/>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42" name="CustomShape 3"/>
          <p:cNvSpPr/>
          <p:nvPr/>
        </p:nvSpPr>
        <p:spPr>
          <a:xfrm>
            <a:off x="7524000" y="69994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58</a:t>
            </a:r>
            <a:endParaRPr lang="en-IN" sz="1800" b="0" strike="noStrike" spc="-1" dirty="0">
              <a:latin typeface="Arial"/>
            </a:endParaRPr>
          </a:p>
        </p:txBody>
      </p:sp>
      <p:sp>
        <p:nvSpPr>
          <p:cNvPr id="143" name="CustomShape 4"/>
          <p:cNvSpPr/>
          <p:nvPr/>
        </p:nvSpPr>
        <p:spPr>
          <a:xfrm>
            <a:off x="187920" y="1167120"/>
            <a:ext cx="9618120" cy="44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400" b="0" strike="noStrike" spc="-1" dirty="0">
              <a:latin typeface="Arial"/>
            </a:endParaRPr>
          </a:p>
        </p:txBody>
      </p:sp>
    </p:spTree>
    <p:extLst>
      <p:ext uri="{BB962C8B-B14F-4D97-AF65-F5344CB8AC3E}">
        <p14:creationId xmlns:p14="http://schemas.microsoft.com/office/powerpoint/2010/main" val="3274141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94335-AD4B-460E-AA88-9C7840BCABAB}"/>
              </a:ext>
            </a:extLst>
          </p:cNvPr>
          <p:cNvSpPr txBox="1"/>
          <p:nvPr/>
        </p:nvSpPr>
        <p:spPr>
          <a:xfrm>
            <a:off x="-147611" y="3053837"/>
            <a:ext cx="10010891" cy="369332"/>
          </a:xfrm>
          <a:prstGeom prst="rect">
            <a:avLst/>
          </a:prstGeom>
          <a:noFill/>
        </p:spPr>
        <p:txBody>
          <a:bodyPr wrap="square">
            <a:spAutoFit/>
          </a:bodyPr>
          <a:lstStyle/>
          <a:p>
            <a:r>
              <a:rPr lang="en-IN" sz="1800" b="1" dirty="0">
                <a:effectLst/>
                <a:latin typeface="Consolas" panose="020B0609020204030204" pitchFamily="49" charset="0"/>
              </a:rPr>
              <a:t> </a:t>
            </a:r>
            <a:endParaRPr lang="en-IN" dirty="0"/>
          </a:p>
        </p:txBody>
      </p:sp>
      <p:sp>
        <p:nvSpPr>
          <p:cNvPr id="3" name="TextBox 2">
            <a:extLst>
              <a:ext uri="{FF2B5EF4-FFF2-40B4-BE49-F238E27FC236}">
                <a16:creationId xmlns:a16="http://schemas.microsoft.com/office/drawing/2014/main" id="{55B123C7-FD9C-4D09-90A4-7DAF9DE1B751}"/>
              </a:ext>
            </a:extLst>
          </p:cNvPr>
          <p:cNvSpPr txBox="1"/>
          <p:nvPr/>
        </p:nvSpPr>
        <p:spPr>
          <a:xfrm>
            <a:off x="3487480" y="263378"/>
            <a:ext cx="2838892" cy="369332"/>
          </a:xfrm>
          <a:prstGeom prst="rect">
            <a:avLst/>
          </a:prstGeom>
          <a:noFill/>
        </p:spPr>
        <p:txBody>
          <a:bodyPr wrap="square" rtlCol="0">
            <a:spAutoFit/>
          </a:bodyPr>
          <a:lstStyle/>
          <a:p>
            <a:r>
              <a:rPr lang="en-US" b="1" dirty="0">
                <a:solidFill>
                  <a:schemeClr val="bg1"/>
                </a:solidFill>
              </a:rPr>
              <a:t>Code for training model</a:t>
            </a:r>
            <a:endParaRPr lang="en-IN" b="1" dirty="0">
              <a:solidFill>
                <a:schemeClr val="bg1"/>
              </a:solidFill>
            </a:endParaRPr>
          </a:p>
        </p:txBody>
      </p:sp>
      <p:sp>
        <p:nvSpPr>
          <p:cNvPr id="9" name="CustomShape 2">
            <a:extLst>
              <a:ext uri="{FF2B5EF4-FFF2-40B4-BE49-F238E27FC236}">
                <a16:creationId xmlns:a16="http://schemas.microsoft.com/office/drawing/2014/main" id="{6903B2CE-845F-4EA3-B2FE-A056AA8D66E8}"/>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Reference</a:t>
            </a:r>
            <a:endParaRPr lang="en-IN" sz="2800" b="1" dirty="0">
              <a:solidFill>
                <a:schemeClr val="bg1"/>
              </a:solidFill>
            </a:endParaRPr>
          </a:p>
        </p:txBody>
      </p:sp>
      <p:sp>
        <p:nvSpPr>
          <p:cNvPr id="8" name="TextBox 7">
            <a:extLst>
              <a:ext uri="{FF2B5EF4-FFF2-40B4-BE49-F238E27FC236}">
                <a16:creationId xmlns:a16="http://schemas.microsoft.com/office/drawing/2014/main" id="{F6ECE890-7534-4616-85A8-77C200C561B7}"/>
              </a:ext>
            </a:extLst>
          </p:cNvPr>
          <p:cNvSpPr txBox="1"/>
          <p:nvPr/>
        </p:nvSpPr>
        <p:spPr>
          <a:xfrm>
            <a:off x="260498" y="1246139"/>
            <a:ext cx="7277986" cy="369332"/>
          </a:xfrm>
          <a:prstGeom prst="rect">
            <a:avLst/>
          </a:prstGeom>
          <a:noFill/>
        </p:spPr>
        <p:txBody>
          <a:bodyPr wrap="square">
            <a:spAutoFit/>
          </a:bodyPr>
          <a:lstStyle/>
          <a:p>
            <a:r>
              <a:rPr lang="en-IN" dirty="0"/>
              <a:t>https://www.python.org/downloads/release/python-360/</a:t>
            </a:r>
          </a:p>
        </p:txBody>
      </p:sp>
      <p:sp>
        <p:nvSpPr>
          <p:cNvPr id="4" name="TextBox 3">
            <a:extLst>
              <a:ext uri="{FF2B5EF4-FFF2-40B4-BE49-F238E27FC236}">
                <a16:creationId xmlns:a16="http://schemas.microsoft.com/office/drawing/2014/main" id="{4B01B319-8193-4F79-85C4-B5769DB4084B}"/>
              </a:ext>
            </a:extLst>
          </p:cNvPr>
          <p:cNvSpPr txBox="1"/>
          <p:nvPr/>
        </p:nvSpPr>
        <p:spPr>
          <a:xfrm>
            <a:off x="260498" y="871641"/>
            <a:ext cx="3312042" cy="369332"/>
          </a:xfrm>
          <a:prstGeom prst="rect">
            <a:avLst/>
          </a:prstGeom>
          <a:noFill/>
        </p:spPr>
        <p:txBody>
          <a:bodyPr wrap="square" rtlCol="0">
            <a:spAutoFit/>
          </a:bodyPr>
          <a:lstStyle/>
          <a:p>
            <a:r>
              <a:rPr lang="en-US" b="1" dirty="0"/>
              <a:t>Python download link:-</a:t>
            </a:r>
            <a:endParaRPr lang="en-IN" b="1" dirty="0"/>
          </a:p>
        </p:txBody>
      </p:sp>
      <p:sp>
        <p:nvSpPr>
          <p:cNvPr id="11" name="TextBox 10">
            <a:extLst>
              <a:ext uri="{FF2B5EF4-FFF2-40B4-BE49-F238E27FC236}">
                <a16:creationId xmlns:a16="http://schemas.microsoft.com/office/drawing/2014/main" id="{03BED572-6426-450D-A276-4E752FDF75FD}"/>
              </a:ext>
            </a:extLst>
          </p:cNvPr>
          <p:cNvSpPr txBox="1"/>
          <p:nvPr/>
        </p:nvSpPr>
        <p:spPr>
          <a:xfrm>
            <a:off x="260498" y="2076242"/>
            <a:ext cx="5114260" cy="369332"/>
          </a:xfrm>
          <a:prstGeom prst="rect">
            <a:avLst/>
          </a:prstGeom>
          <a:noFill/>
        </p:spPr>
        <p:txBody>
          <a:bodyPr wrap="square">
            <a:spAutoFit/>
          </a:bodyPr>
          <a:lstStyle/>
          <a:p>
            <a:r>
              <a:rPr lang="en-IN" dirty="0"/>
              <a:t>https://pypi.org/project/keras/</a:t>
            </a:r>
          </a:p>
        </p:txBody>
      </p:sp>
      <p:sp>
        <p:nvSpPr>
          <p:cNvPr id="12" name="TextBox 11">
            <a:extLst>
              <a:ext uri="{FF2B5EF4-FFF2-40B4-BE49-F238E27FC236}">
                <a16:creationId xmlns:a16="http://schemas.microsoft.com/office/drawing/2014/main" id="{B47ED52A-0443-478B-AB78-049978F5EDF7}"/>
              </a:ext>
            </a:extLst>
          </p:cNvPr>
          <p:cNvSpPr txBox="1"/>
          <p:nvPr/>
        </p:nvSpPr>
        <p:spPr>
          <a:xfrm>
            <a:off x="260497" y="1734936"/>
            <a:ext cx="2952571" cy="369332"/>
          </a:xfrm>
          <a:prstGeom prst="rect">
            <a:avLst/>
          </a:prstGeom>
          <a:noFill/>
        </p:spPr>
        <p:txBody>
          <a:bodyPr wrap="square" rtlCol="0">
            <a:spAutoFit/>
          </a:bodyPr>
          <a:lstStyle/>
          <a:p>
            <a:r>
              <a:rPr lang="en-US" b="1" dirty="0"/>
              <a:t>Keras download link:-</a:t>
            </a:r>
            <a:endParaRPr lang="en-IN" b="1" dirty="0"/>
          </a:p>
        </p:txBody>
      </p:sp>
      <p:sp>
        <p:nvSpPr>
          <p:cNvPr id="14" name="TextBox 13">
            <a:extLst>
              <a:ext uri="{FF2B5EF4-FFF2-40B4-BE49-F238E27FC236}">
                <a16:creationId xmlns:a16="http://schemas.microsoft.com/office/drawing/2014/main" id="{CB951D13-AE5D-4F2B-87DA-0141AF1728CA}"/>
              </a:ext>
            </a:extLst>
          </p:cNvPr>
          <p:cNvSpPr txBox="1"/>
          <p:nvPr/>
        </p:nvSpPr>
        <p:spPr>
          <a:xfrm>
            <a:off x="246585" y="2918674"/>
            <a:ext cx="5114260" cy="369332"/>
          </a:xfrm>
          <a:prstGeom prst="rect">
            <a:avLst/>
          </a:prstGeom>
          <a:noFill/>
        </p:spPr>
        <p:txBody>
          <a:bodyPr wrap="square">
            <a:spAutoFit/>
          </a:bodyPr>
          <a:lstStyle/>
          <a:p>
            <a:r>
              <a:rPr lang="en-IN" dirty="0"/>
              <a:t>https://www.tensorflow.org/learn</a:t>
            </a:r>
          </a:p>
        </p:txBody>
      </p:sp>
      <p:sp>
        <p:nvSpPr>
          <p:cNvPr id="15" name="TextBox 14">
            <a:extLst>
              <a:ext uri="{FF2B5EF4-FFF2-40B4-BE49-F238E27FC236}">
                <a16:creationId xmlns:a16="http://schemas.microsoft.com/office/drawing/2014/main" id="{F48178A0-9783-4E85-AE6C-3A461004E377}"/>
              </a:ext>
            </a:extLst>
          </p:cNvPr>
          <p:cNvSpPr txBox="1"/>
          <p:nvPr/>
        </p:nvSpPr>
        <p:spPr>
          <a:xfrm>
            <a:off x="260498" y="2570571"/>
            <a:ext cx="3843669" cy="369332"/>
          </a:xfrm>
          <a:prstGeom prst="rect">
            <a:avLst/>
          </a:prstGeom>
          <a:noFill/>
        </p:spPr>
        <p:txBody>
          <a:bodyPr wrap="square" rtlCol="0">
            <a:spAutoFit/>
          </a:bodyPr>
          <a:lstStyle/>
          <a:p>
            <a:r>
              <a:rPr lang="en-US" b="1" dirty="0"/>
              <a:t>TensorFlow download link:-</a:t>
            </a:r>
            <a:endParaRPr lang="en-IN" b="1" dirty="0"/>
          </a:p>
        </p:txBody>
      </p:sp>
      <p:sp>
        <p:nvSpPr>
          <p:cNvPr id="17" name="TextBox 16">
            <a:extLst>
              <a:ext uri="{FF2B5EF4-FFF2-40B4-BE49-F238E27FC236}">
                <a16:creationId xmlns:a16="http://schemas.microsoft.com/office/drawing/2014/main" id="{191AAD83-AAD4-4919-8F51-F9484DBC46A4}"/>
              </a:ext>
            </a:extLst>
          </p:cNvPr>
          <p:cNvSpPr txBox="1"/>
          <p:nvPr/>
        </p:nvSpPr>
        <p:spPr>
          <a:xfrm>
            <a:off x="260498" y="3707570"/>
            <a:ext cx="5114260" cy="369332"/>
          </a:xfrm>
          <a:prstGeom prst="rect">
            <a:avLst/>
          </a:prstGeom>
          <a:noFill/>
        </p:spPr>
        <p:txBody>
          <a:bodyPr wrap="square">
            <a:spAutoFit/>
          </a:bodyPr>
          <a:lstStyle/>
          <a:p>
            <a:r>
              <a:rPr lang="en-IN" dirty="0"/>
              <a:t>https://www.kaggle.com/</a:t>
            </a:r>
          </a:p>
        </p:txBody>
      </p:sp>
      <p:sp>
        <p:nvSpPr>
          <p:cNvPr id="18" name="TextBox 17">
            <a:extLst>
              <a:ext uri="{FF2B5EF4-FFF2-40B4-BE49-F238E27FC236}">
                <a16:creationId xmlns:a16="http://schemas.microsoft.com/office/drawing/2014/main" id="{E2B7D0D4-EDEE-4721-B10F-61CB9E1DD096}"/>
              </a:ext>
            </a:extLst>
          </p:cNvPr>
          <p:cNvSpPr txBox="1"/>
          <p:nvPr/>
        </p:nvSpPr>
        <p:spPr>
          <a:xfrm>
            <a:off x="246585" y="3391223"/>
            <a:ext cx="2966484" cy="369332"/>
          </a:xfrm>
          <a:prstGeom prst="rect">
            <a:avLst/>
          </a:prstGeom>
          <a:noFill/>
        </p:spPr>
        <p:txBody>
          <a:bodyPr wrap="square" rtlCol="0">
            <a:spAutoFit/>
          </a:bodyPr>
          <a:lstStyle/>
          <a:p>
            <a:r>
              <a:rPr lang="en-US" b="1" dirty="0"/>
              <a:t>Dataset download link:-</a:t>
            </a:r>
            <a:endParaRPr lang="en-IN" b="1" dirty="0"/>
          </a:p>
        </p:txBody>
      </p:sp>
      <p:sp>
        <p:nvSpPr>
          <p:cNvPr id="20" name="TextBox 19">
            <a:extLst>
              <a:ext uri="{FF2B5EF4-FFF2-40B4-BE49-F238E27FC236}">
                <a16:creationId xmlns:a16="http://schemas.microsoft.com/office/drawing/2014/main" id="{F71A1003-5782-4D3A-B979-593A8E14EFC0}"/>
              </a:ext>
            </a:extLst>
          </p:cNvPr>
          <p:cNvSpPr txBox="1"/>
          <p:nvPr/>
        </p:nvSpPr>
        <p:spPr>
          <a:xfrm>
            <a:off x="246585" y="4541706"/>
            <a:ext cx="5114260" cy="369332"/>
          </a:xfrm>
          <a:prstGeom prst="rect">
            <a:avLst/>
          </a:prstGeom>
          <a:noFill/>
        </p:spPr>
        <p:txBody>
          <a:bodyPr wrap="square">
            <a:spAutoFit/>
          </a:bodyPr>
          <a:lstStyle/>
          <a:p>
            <a:r>
              <a:rPr lang="en-IN" dirty="0"/>
              <a:t>https://pypi.org/project/opencv-python/</a:t>
            </a:r>
          </a:p>
        </p:txBody>
      </p:sp>
      <p:sp>
        <p:nvSpPr>
          <p:cNvPr id="21" name="TextBox 20">
            <a:extLst>
              <a:ext uri="{FF2B5EF4-FFF2-40B4-BE49-F238E27FC236}">
                <a16:creationId xmlns:a16="http://schemas.microsoft.com/office/drawing/2014/main" id="{D6914834-9216-439D-9841-64CD5CFF7679}"/>
              </a:ext>
            </a:extLst>
          </p:cNvPr>
          <p:cNvSpPr txBox="1"/>
          <p:nvPr/>
        </p:nvSpPr>
        <p:spPr>
          <a:xfrm>
            <a:off x="246585" y="4172467"/>
            <a:ext cx="2892056" cy="369332"/>
          </a:xfrm>
          <a:prstGeom prst="rect">
            <a:avLst/>
          </a:prstGeom>
          <a:noFill/>
        </p:spPr>
        <p:txBody>
          <a:bodyPr wrap="square" rtlCol="0">
            <a:spAutoFit/>
          </a:bodyPr>
          <a:lstStyle/>
          <a:p>
            <a:r>
              <a:rPr lang="en-US" b="1" dirty="0"/>
              <a:t>Opencv download link:-</a:t>
            </a:r>
            <a:endParaRPr lang="en-IN" b="1" dirty="0"/>
          </a:p>
        </p:txBody>
      </p:sp>
      <p:sp>
        <p:nvSpPr>
          <p:cNvPr id="23" name="TextBox 22">
            <a:extLst>
              <a:ext uri="{FF2B5EF4-FFF2-40B4-BE49-F238E27FC236}">
                <a16:creationId xmlns:a16="http://schemas.microsoft.com/office/drawing/2014/main" id="{D1D5AE09-C544-4E85-9A1A-4EE6A5509DDA}"/>
              </a:ext>
            </a:extLst>
          </p:cNvPr>
          <p:cNvSpPr txBox="1"/>
          <p:nvPr/>
        </p:nvSpPr>
        <p:spPr>
          <a:xfrm>
            <a:off x="269885" y="5453411"/>
            <a:ext cx="5114260" cy="369332"/>
          </a:xfrm>
          <a:prstGeom prst="rect">
            <a:avLst/>
          </a:prstGeom>
          <a:noFill/>
        </p:spPr>
        <p:txBody>
          <a:bodyPr wrap="square">
            <a:spAutoFit/>
          </a:bodyPr>
          <a:lstStyle/>
          <a:p>
            <a:r>
              <a:rPr lang="en-IN" dirty="0"/>
              <a:t>http://alereimondo.no-ip.org/OpenCV/34</a:t>
            </a:r>
          </a:p>
        </p:txBody>
      </p:sp>
      <p:sp>
        <p:nvSpPr>
          <p:cNvPr id="24" name="TextBox 23">
            <a:extLst>
              <a:ext uri="{FF2B5EF4-FFF2-40B4-BE49-F238E27FC236}">
                <a16:creationId xmlns:a16="http://schemas.microsoft.com/office/drawing/2014/main" id="{9BB0ADCE-04C8-4F4F-BF9C-4BA01DD8ACBF}"/>
              </a:ext>
            </a:extLst>
          </p:cNvPr>
          <p:cNvSpPr txBox="1"/>
          <p:nvPr/>
        </p:nvSpPr>
        <p:spPr>
          <a:xfrm>
            <a:off x="244548" y="4997605"/>
            <a:ext cx="5879805" cy="369332"/>
          </a:xfrm>
          <a:prstGeom prst="rect">
            <a:avLst/>
          </a:prstGeom>
          <a:noFill/>
        </p:spPr>
        <p:txBody>
          <a:bodyPr wrap="square" rtlCol="0">
            <a:spAutoFit/>
          </a:bodyPr>
          <a:lstStyle/>
          <a:p>
            <a:r>
              <a:rPr lang="en-US" b="1" dirty="0"/>
              <a:t>Harcascade frontal face download link:-</a:t>
            </a:r>
            <a:endParaRPr lang="en-IN" b="1" dirty="0"/>
          </a:p>
        </p:txBody>
      </p:sp>
      <p:sp>
        <p:nvSpPr>
          <p:cNvPr id="25" name="TextBox 24">
            <a:extLst>
              <a:ext uri="{FF2B5EF4-FFF2-40B4-BE49-F238E27FC236}">
                <a16:creationId xmlns:a16="http://schemas.microsoft.com/office/drawing/2014/main" id="{876EBF54-0439-4E6C-9280-F3443A1ADC46}"/>
              </a:ext>
            </a:extLst>
          </p:cNvPr>
          <p:cNvSpPr txBox="1"/>
          <p:nvPr/>
        </p:nvSpPr>
        <p:spPr>
          <a:xfrm>
            <a:off x="244548" y="5944204"/>
            <a:ext cx="4572000" cy="369332"/>
          </a:xfrm>
          <a:prstGeom prst="rect">
            <a:avLst/>
          </a:prstGeom>
          <a:noFill/>
        </p:spPr>
        <p:txBody>
          <a:bodyPr wrap="square" rtlCol="0">
            <a:spAutoFit/>
          </a:bodyPr>
          <a:lstStyle/>
          <a:p>
            <a:r>
              <a:rPr lang="en-US" b="1" dirty="0"/>
              <a:t>Songs download link:-</a:t>
            </a:r>
            <a:endParaRPr lang="en-IN" b="1" dirty="0"/>
          </a:p>
        </p:txBody>
      </p:sp>
      <p:sp>
        <p:nvSpPr>
          <p:cNvPr id="27" name="TextBox 26">
            <a:extLst>
              <a:ext uri="{FF2B5EF4-FFF2-40B4-BE49-F238E27FC236}">
                <a16:creationId xmlns:a16="http://schemas.microsoft.com/office/drawing/2014/main" id="{AC189DE5-4660-4058-A917-10043FA684F6}"/>
              </a:ext>
            </a:extLst>
          </p:cNvPr>
          <p:cNvSpPr txBox="1"/>
          <p:nvPr/>
        </p:nvSpPr>
        <p:spPr>
          <a:xfrm>
            <a:off x="277860" y="6284101"/>
            <a:ext cx="5114260" cy="369332"/>
          </a:xfrm>
          <a:prstGeom prst="rect">
            <a:avLst/>
          </a:prstGeom>
          <a:noFill/>
        </p:spPr>
        <p:txBody>
          <a:bodyPr wrap="square">
            <a:spAutoFit/>
          </a:bodyPr>
          <a:lstStyle/>
          <a:p>
            <a:r>
              <a:rPr lang="en-IN" dirty="0"/>
              <a:t>https://www.pagalworld.pw/</a:t>
            </a:r>
          </a:p>
        </p:txBody>
      </p:sp>
      <p:sp>
        <p:nvSpPr>
          <p:cNvPr id="19" name="CustomShape 3">
            <a:extLst>
              <a:ext uri="{FF2B5EF4-FFF2-40B4-BE49-F238E27FC236}">
                <a16:creationId xmlns:a16="http://schemas.microsoft.com/office/drawing/2014/main" id="{43E5D491-277D-403F-8C9F-16C9A5770463}"/>
              </a:ext>
            </a:extLst>
          </p:cNvPr>
          <p:cNvSpPr/>
          <p:nvPr/>
        </p:nvSpPr>
        <p:spPr>
          <a:xfrm>
            <a:off x="7538484"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59</a:t>
            </a:r>
            <a:endParaRPr lang="en-IN" sz="1800" b="0" strike="noStrike" spc="-1" dirty="0">
              <a:latin typeface="Arial"/>
            </a:endParaRPr>
          </a:p>
        </p:txBody>
      </p:sp>
      <p:pic>
        <p:nvPicPr>
          <p:cNvPr id="6" name="Picture 5">
            <a:extLst>
              <a:ext uri="{FF2B5EF4-FFF2-40B4-BE49-F238E27FC236}">
                <a16:creationId xmlns:a16="http://schemas.microsoft.com/office/drawing/2014/main" id="{AF9DCBCF-1157-450D-B8E2-71BD75772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53182">
            <a:off x="7279116" y="616169"/>
            <a:ext cx="1249606" cy="1249606"/>
          </a:xfrm>
          <a:prstGeom prst="rect">
            <a:avLst/>
          </a:prstGeom>
        </p:spPr>
      </p:pic>
      <p:pic>
        <p:nvPicPr>
          <p:cNvPr id="10" name="Picture 9">
            <a:extLst>
              <a:ext uri="{FF2B5EF4-FFF2-40B4-BE49-F238E27FC236}">
                <a16:creationId xmlns:a16="http://schemas.microsoft.com/office/drawing/2014/main" id="{B605DE5E-2840-4899-8EED-1B342150C4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33719">
            <a:off x="7983996" y="1849440"/>
            <a:ext cx="1720615" cy="1720615"/>
          </a:xfrm>
          <a:prstGeom prst="rect">
            <a:avLst/>
          </a:prstGeom>
        </p:spPr>
      </p:pic>
      <p:pic>
        <p:nvPicPr>
          <p:cNvPr id="16" name="Picture 15">
            <a:extLst>
              <a:ext uri="{FF2B5EF4-FFF2-40B4-BE49-F238E27FC236}">
                <a16:creationId xmlns:a16="http://schemas.microsoft.com/office/drawing/2014/main" id="{81073060-6023-4DB7-ADC4-951A314C87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879" y="3779837"/>
            <a:ext cx="1466564" cy="1568001"/>
          </a:xfrm>
          <a:prstGeom prst="rect">
            <a:avLst/>
          </a:prstGeom>
        </p:spPr>
      </p:pic>
      <p:pic>
        <p:nvPicPr>
          <p:cNvPr id="26" name="Picture 25">
            <a:extLst>
              <a:ext uri="{FF2B5EF4-FFF2-40B4-BE49-F238E27FC236}">
                <a16:creationId xmlns:a16="http://schemas.microsoft.com/office/drawing/2014/main" id="{F2477D56-AD29-4448-B55B-4BA69E2C8F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8744" y="5715698"/>
            <a:ext cx="1442417" cy="1776577"/>
          </a:xfrm>
          <a:prstGeom prst="rect">
            <a:avLst/>
          </a:prstGeom>
        </p:spPr>
      </p:pic>
    </p:spTree>
    <p:extLst>
      <p:ext uri="{BB962C8B-B14F-4D97-AF65-F5344CB8AC3E}">
        <p14:creationId xmlns:p14="http://schemas.microsoft.com/office/powerpoint/2010/main" val="2500721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3BABBCDC-EE3E-4E99-A4C4-B0C881403EAE}"/>
              </a:ext>
            </a:extLst>
          </p:cNvPr>
          <p:cNvSpPr/>
          <p:nvPr/>
        </p:nvSpPr>
        <p:spPr>
          <a:xfrm>
            <a:off x="0" y="0"/>
            <a:ext cx="9863280" cy="616306"/>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r>
              <a:rPr lang="en-US" sz="2800" b="1" dirty="0">
                <a:solidFill>
                  <a:schemeClr val="bg1"/>
                </a:solidFill>
              </a:rPr>
              <a:t>                                         </a:t>
            </a:r>
            <a:r>
              <a:rPr lang="en-US" sz="2800" b="1" dirty="0" err="1">
                <a:solidFill>
                  <a:schemeClr val="bg1"/>
                </a:solidFill>
              </a:rPr>
              <a:t>conti</a:t>
            </a:r>
            <a:r>
              <a:rPr lang="en-US" sz="2800" b="1" dirty="0">
                <a:solidFill>
                  <a:schemeClr val="bg1"/>
                </a:solidFill>
              </a:rPr>
              <a:t>…</a:t>
            </a:r>
            <a:endParaRPr lang="en-IN" sz="2800" b="1" dirty="0">
              <a:solidFill>
                <a:schemeClr val="bg1"/>
              </a:solidFill>
            </a:endParaRPr>
          </a:p>
        </p:txBody>
      </p:sp>
      <p:sp>
        <p:nvSpPr>
          <p:cNvPr id="3" name="CustomShape 3">
            <a:extLst>
              <a:ext uri="{FF2B5EF4-FFF2-40B4-BE49-F238E27FC236}">
                <a16:creationId xmlns:a16="http://schemas.microsoft.com/office/drawing/2014/main" id="{1177204D-5067-45D9-9A97-B09DA5136ADF}"/>
              </a:ext>
            </a:extLst>
          </p:cNvPr>
          <p:cNvSpPr/>
          <p:nvPr/>
        </p:nvSpPr>
        <p:spPr>
          <a:xfrm>
            <a:off x="7538484" y="7020395"/>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rPr>
              <a:t>60</a:t>
            </a:r>
            <a:endParaRPr lang="en-IN" sz="1800" b="0" strike="noStrike" spc="-1" dirty="0">
              <a:latin typeface="Arial"/>
            </a:endParaRPr>
          </a:p>
        </p:txBody>
      </p:sp>
      <p:sp>
        <p:nvSpPr>
          <p:cNvPr id="5" name="TextBox 4">
            <a:extLst>
              <a:ext uri="{FF2B5EF4-FFF2-40B4-BE49-F238E27FC236}">
                <a16:creationId xmlns:a16="http://schemas.microsoft.com/office/drawing/2014/main" id="{81AA96BB-1FA9-487E-B16C-AE921E8EB658}"/>
              </a:ext>
            </a:extLst>
          </p:cNvPr>
          <p:cNvSpPr txBox="1"/>
          <p:nvPr/>
        </p:nvSpPr>
        <p:spPr>
          <a:xfrm>
            <a:off x="131780" y="813181"/>
            <a:ext cx="6279777" cy="3693319"/>
          </a:xfrm>
          <a:prstGeom prst="rect">
            <a:avLst/>
          </a:prstGeom>
          <a:noFill/>
        </p:spPr>
        <p:txBody>
          <a:bodyPr wrap="square">
            <a:spAutoFit/>
          </a:bodyPr>
          <a:lstStyle/>
          <a:p>
            <a:r>
              <a:rPr lang="en-US" dirty="0"/>
              <a:t>[1] All music, 2017. [Online; accessed 11-July-2017].</a:t>
            </a:r>
          </a:p>
          <a:p>
            <a:endParaRPr lang="en-US" dirty="0"/>
          </a:p>
          <a:p>
            <a:r>
              <a:rPr lang="en-US" dirty="0"/>
              <a:t>[2] Moodfuse, 2017. [Online; accessed 11-July-2017].</a:t>
            </a:r>
          </a:p>
          <a:p>
            <a:endParaRPr lang="en-US" dirty="0"/>
          </a:p>
          <a:p>
            <a:r>
              <a:rPr lang="en-US" dirty="0"/>
              <a:t>[3] Saavn, 2017. [Online; accessed 11-July-2017].</a:t>
            </a:r>
          </a:p>
          <a:p>
            <a:endParaRPr lang="en-US" dirty="0"/>
          </a:p>
          <a:p>
            <a:r>
              <a:rPr lang="en-US" dirty="0"/>
              <a:t>[4] Steromood, 2017. [Online; accessed 11-July-2017].</a:t>
            </a:r>
          </a:p>
          <a:p>
            <a:endParaRPr lang="en-US" dirty="0"/>
          </a:p>
          <a:p>
            <a:r>
              <a:rPr lang="en-US" dirty="0"/>
              <a:t>[5] Viola, P., and Jones, M. Rapid object detection using a boosted</a:t>
            </a:r>
          </a:p>
          <a:p>
            <a:r>
              <a:rPr lang="en-US" dirty="0"/>
              <a:t>cascade of simple features. Proceedings of the 2001 IEEE</a:t>
            </a:r>
          </a:p>
          <a:p>
            <a:r>
              <a:rPr lang="en-US" dirty="0"/>
              <a:t>Computer Society Conference on, vol. 1, pp. 511-518</a:t>
            </a:r>
          </a:p>
          <a:p>
            <a:r>
              <a:rPr lang="en-US" dirty="0"/>
              <a:t>IEEE, (2001.)</a:t>
            </a:r>
          </a:p>
        </p:txBody>
      </p:sp>
    </p:spTree>
    <p:extLst>
      <p:ext uri="{BB962C8B-B14F-4D97-AF65-F5344CB8AC3E}">
        <p14:creationId xmlns:p14="http://schemas.microsoft.com/office/powerpoint/2010/main" val="1518512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144000" y="14400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2800" b="1" spc="-1" dirty="0">
                <a:solidFill>
                  <a:srgbClr val="FFFFFF"/>
                </a:solidFill>
                <a:latin typeface="Arial Black"/>
              </a:rPr>
              <a:t>Conclusion</a:t>
            </a:r>
            <a:endParaRPr lang="en-IN" sz="2800" b="0" strike="noStrike" spc="-1" dirty="0">
              <a:latin typeface="Arial"/>
            </a:endParaRPr>
          </a:p>
        </p:txBody>
      </p:sp>
      <p:sp>
        <p:nvSpPr>
          <p:cNvPr id="6" name="CustomShape 3"/>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7" name="CustomShape 4"/>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b="1" spc="-1" dirty="0">
                <a:solidFill>
                  <a:srgbClr val="FFFFFF"/>
                </a:solidFill>
                <a:latin typeface="Source Sans Pro Black"/>
              </a:rPr>
              <a:t>61</a:t>
            </a:r>
            <a:endParaRPr lang="en-IN" sz="1800" b="0" strike="noStrike" spc="-1" dirty="0">
              <a:latin typeface="Arial"/>
            </a:endParaRPr>
          </a:p>
        </p:txBody>
      </p:sp>
      <p:sp>
        <p:nvSpPr>
          <p:cNvPr id="2" name="Rectangle 1"/>
          <p:cNvSpPr/>
          <p:nvPr/>
        </p:nvSpPr>
        <p:spPr>
          <a:xfrm>
            <a:off x="273295" y="1429311"/>
            <a:ext cx="9460690" cy="1569660"/>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After getting all information about our project and  understanding all necessary libraries, algorithm that is useful for making our system now we are ready to implement and design our mood based music system project  in upcoming semister.</a:t>
            </a:r>
          </a:p>
        </p:txBody>
      </p:sp>
    </p:spTree>
    <p:extLst>
      <p:ext uri="{BB962C8B-B14F-4D97-AF65-F5344CB8AC3E}">
        <p14:creationId xmlns:p14="http://schemas.microsoft.com/office/powerpoint/2010/main" val="1710060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142200" y="3529440"/>
            <a:ext cx="9719280" cy="863280"/>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IN" sz="6000" b="1" strike="noStrike" spc="-1" dirty="0">
                <a:solidFill>
                  <a:srgbClr val="FFFFFF"/>
                </a:solidFill>
                <a:latin typeface="Times New Roman"/>
                <a:ea typeface="DejaVu Sans"/>
              </a:rPr>
              <a:t>Thank You...</a:t>
            </a:r>
            <a:endParaRPr lang="en-IN" sz="6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5</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9" name="TextBox 8">
            <a:extLst>
              <a:ext uri="{FF2B5EF4-FFF2-40B4-BE49-F238E27FC236}">
                <a16:creationId xmlns:a16="http://schemas.microsoft.com/office/drawing/2014/main" id="{EE3DB12D-4B41-4E89-BDFD-A6F9CCDBCB59}"/>
              </a:ext>
            </a:extLst>
          </p:cNvPr>
          <p:cNvSpPr txBox="1"/>
          <p:nvPr/>
        </p:nvSpPr>
        <p:spPr>
          <a:xfrm>
            <a:off x="0" y="993062"/>
            <a:ext cx="10080624" cy="1754326"/>
          </a:xfrm>
          <a:prstGeom prst="rect">
            <a:avLst/>
          </a:prstGeom>
          <a:noFill/>
        </p:spPr>
        <p:txBody>
          <a:bodyPr wrap="square">
            <a:spAutoFit/>
          </a:bodyPr>
          <a:lstStyle/>
          <a:p>
            <a:r>
              <a:rPr lang="en-IN" b="1" dirty="0"/>
              <a:t>Phase 7-</a:t>
            </a:r>
          </a:p>
          <a:p>
            <a:r>
              <a:rPr lang="en-IN" dirty="0"/>
              <a:t>When we actually trying the code into Google Collab same issue will occur. because  when we trying the code in our system we code into our server and output is shown correctly and faster. but in Google Collab code will run into Googles server and the output is shown into our system and its take too much time and same problem will occur there camera is still lagging so now deepface library and Google Collab is totally failed to implement our project.</a:t>
            </a:r>
          </a:p>
        </p:txBody>
      </p:sp>
      <p:sp>
        <p:nvSpPr>
          <p:cNvPr id="12" name="TextBox 11">
            <a:extLst>
              <a:ext uri="{FF2B5EF4-FFF2-40B4-BE49-F238E27FC236}">
                <a16:creationId xmlns:a16="http://schemas.microsoft.com/office/drawing/2014/main" id="{DCCB2EAF-00CD-4DB1-A860-46690B6FDBFD}"/>
              </a:ext>
            </a:extLst>
          </p:cNvPr>
          <p:cNvSpPr txBox="1"/>
          <p:nvPr/>
        </p:nvSpPr>
        <p:spPr>
          <a:xfrm>
            <a:off x="-1" y="2906326"/>
            <a:ext cx="10080623" cy="1477328"/>
          </a:xfrm>
          <a:prstGeom prst="rect">
            <a:avLst/>
          </a:prstGeom>
          <a:noFill/>
        </p:spPr>
        <p:txBody>
          <a:bodyPr wrap="square">
            <a:spAutoFit/>
          </a:bodyPr>
          <a:lstStyle/>
          <a:p>
            <a:r>
              <a:rPr lang="en-IN" b="1" dirty="0"/>
              <a:t>Phase8-</a:t>
            </a:r>
          </a:p>
          <a:p>
            <a:r>
              <a:rPr lang="en-IN" dirty="0"/>
              <a:t>Know we are stuck into the same position after taking to much effort we are coming into our starring point. know we are stuck from all sides. but we have to implement our project but how? For these we star's the new beginning and search new ideas for our project. and found a way or source that we will use to implement our project.</a:t>
            </a:r>
          </a:p>
        </p:txBody>
      </p:sp>
      <p:sp>
        <p:nvSpPr>
          <p:cNvPr id="13" name="TextBox 12">
            <a:extLst>
              <a:ext uri="{FF2B5EF4-FFF2-40B4-BE49-F238E27FC236}">
                <a16:creationId xmlns:a16="http://schemas.microsoft.com/office/drawing/2014/main" id="{F813DC82-A191-48AB-A764-C0E8C7641AB3}"/>
              </a:ext>
            </a:extLst>
          </p:cNvPr>
          <p:cNvSpPr txBox="1"/>
          <p:nvPr/>
        </p:nvSpPr>
        <p:spPr>
          <a:xfrm>
            <a:off x="2" y="4542592"/>
            <a:ext cx="10080623" cy="1754326"/>
          </a:xfrm>
          <a:prstGeom prst="rect">
            <a:avLst/>
          </a:prstGeom>
          <a:noFill/>
        </p:spPr>
        <p:txBody>
          <a:bodyPr wrap="square">
            <a:spAutoFit/>
          </a:bodyPr>
          <a:lstStyle/>
          <a:p>
            <a:r>
              <a:rPr lang="en-IN" b="1" dirty="0"/>
              <a:t>Phase9-</a:t>
            </a:r>
          </a:p>
          <a:p>
            <a:r>
              <a:rPr lang="en-IN" dirty="0"/>
              <a:t>After some research we found the concept of neural networks. and we found that using neural networks we can implement our project.so for these we have started to learn about some neural networks. and we found that in neutral networks there are also 3 types of network is available.1.Artificial neural networks.2. Convolutional neural 3.Recurrent neural network now we are confused that which neural networks is correct for our project.</a:t>
            </a:r>
          </a:p>
        </p:txBody>
      </p:sp>
    </p:spTree>
    <p:extLst>
      <p:ext uri="{BB962C8B-B14F-4D97-AF65-F5344CB8AC3E}">
        <p14:creationId xmlns:p14="http://schemas.microsoft.com/office/powerpoint/2010/main" val="7339546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6</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10" name="TextBox 9">
            <a:extLst>
              <a:ext uri="{FF2B5EF4-FFF2-40B4-BE49-F238E27FC236}">
                <a16:creationId xmlns:a16="http://schemas.microsoft.com/office/drawing/2014/main" id="{062E6E35-ED61-4E79-B099-E02790F0EE49}"/>
              </a:ext>
            </a:extLst>
          </p:cNvPr>
          <p:cNvSpPr txBox="1"/>
          <p:nvPr/>
        </p:nvSpPr>
        <p:spPr>
          <a:xfrm>
            <a:off x="0" y="993891"/>
            <a:ext cx="10249786" cy="1477328"/>
          </a:xfrm>
          <a:prstGeom prst="rect">
            <a:avLst/>
          </a:prstGeom>
          <a:noFill/>
        </p:spPr>
        <p:txBody>
          <a:bodyPr wrap="square">
            <a:spAutoFit/>
          </a:bodyPr>
          <a:lstStyle/>
          <a:p>
            <a:r>
              <a:rPr lang="en-IN" b="1" dirty="0"/>
              <a:t>Phase10-</a:t>
            </a:r>
          </a:p>
          <a:p>
            <a:r>
              <a:rPr lang="en-IN" dirty="0"/>
              <a:t>Now for choosing a neural network for or project first we have to take some introduction about neural networks that which neural network is use for which purpose and how we we choose a neural network from these three neural networks. for this we take some overview about all neural networks.</a:t>
            </a:r>
          </a:p>
        </p:txBody>
      </p:sp>
      <p:sp>
        <p:nvSpPr>
          <p:cNvPr id="14" name="TextBox 13">
            <a:extLst>
              <a:ext uri="{FF2B5EF4-FFF2-40B4-BE49-F238E27FC236}">
                <a16:creationId xmlns:a16="http://schemas.microsoft.com/office/drawing/2014/main" id="{1D143C44-84AC-4B58-90EA-9A7A7CAD61FF}"/>
              </a:ext>
            </a:extLst>
          </p:cNvPr>
          <p:cNvSpPr txBox="1"/>
          <p:nvPr/>
        </p:nvSpPr>
        <p:spPr>
          <a:xfrm>
            <a:off x="-1" y="2577359"/>
            <a:ext cx="10080625" cy="2585323"/>
          </a:xfrm>
          <a:prstGeom prst="rect">
            <a:avLst/>
          </a:prstGeom>
          <a:noFill/>
        </p:spPr>
        <p:txBody>
          <a:bodyPr wrap="square">
            <a:spAutoFit/>
          </a:bodyPr>
          <a:lstStyle/>
          <a:p>
            <a:r>
              <a:rPr lang="en-IN" b="1" dirty="0"/>
              <a:t>Phase 11-</a:t>
            </a:r>
          </a:p>
          <a:p>
            <a:r>
              <a:rPr lang="en-IN" dirty="0"/>
              <a:t>After taking some research we find that the Artificial neural network is use to solve numerical problems means using one number we can predict the new number.so this neural network is not correct for us. then we learn Recurrent neural network and we saw this neural network is not correct for us because in this neural network inputs will be learn and then output will be generated means this neural network is use in word prediction or number guessing or in Google voice assistant which save your previous activity and after entering the word they suggested next word for completing the sentence or many more for these purposes Recurrent neural network is use.so for our project this neural network is not so helpful to build our project.</a:t>
            </a:r>
          </a:p>
        </p:txBody>
      </p:sp>
    </p:spTree>
    <p:extLst>
      <p:ext uri="{BB962C8B-B14F-4D97-AF65-F5344CB8AC3E}">
        <p14:creationId xmlns:p14="http://schemas.microsoft.com/office/powerpoint/2010/main" val="23039887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2"/>
          <p:cNvSpPr/>
          <p:nvPr/>
        </p:nvSpPr>
        <p:spPr>
          <a:xfrm>
            <a:off x="900000" y="6840000"/>
            <a:ext cx="6479280" cy="53928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124" name="CustomShape 3"/>
          <p:cNvSpPr/>
          <p:nvPr/>
        </p:nvSpPr>
        <p:spPr>
          <a:xfrm>
            <a:off x="7524000" y="6840000"/>
            <a:ext cx="2519280" cy="539280"/>
          </a:xfrm>
          <a:prstGeom prst="rect">
            <a:avLst/>
          </a:prstGeom>
          <a:solidFill>
            <a:srgbClr val="ED1C24"/>
          </a:solidFill>
          <a:ln w="72000">
            <a:noFill/>
          </a:ln>
        </p:spPr>
        <p:style>
          <a:lnRef idx="0">
            <a:scrgbClr r="0" g="0" b="0"/>
          </a:lnRef>
          <a:fillRef idx="0">
            <a:scrgbClr r="0" g="0" b="0"/>
          </a:fillRef>
          <a:effectRef idx="0">
            <a:scrgbClr r="0" g="0" b="0"/>
          </a:effectRef>
          <a:fontRef idx="minor"/>
        </p:style>
        <p:txBody>
          <a:bodyPr wrap="none" lIns="0" tIns="0" rIns="0" bIns="0" anchor="ctr"/>
          <a:lstStyle/>
          <a:p>
            <a:pPr algn="ctr">
              <a:lnSpc>
                <a:spcPct val="100000"/>
              </a:lnSpc>
            </a:pPr>
            <a:r>
              <a:rPr lang="en-IN" sz="1800" b="1" strike="noStrike" spc="-1" dirty="0">
                <a:solidFill>
                  <a:srgbClr val="FFFFFF"/>
                </a:solidFill>
                <a:latin typeface="Source Sans Pro Black"/>
                <a:ea typeface="DejaVu Sans"/>
              </a:rPr>
              <a:t>7</a:t>
            </a:r>
            <a:endParaRPr lang="en-IN" sz="1800" b="0" strike="noStrike" spc="-1" dirty="0">
              <a:latin typeface="Arial"/>
            </a:endParaRPr>
          </a:p>
        </p:txBody>
      </p:sp>
      <p:sp>
        <p:nvSpPr>
          <p:cNvPr id="125" name="CustomShape 4"/>
          <p:cNvSpPr/>
          <p:nvPr/>
        </p:nvSpPr>
        <p:spPr>
          <a:xfrm>
            <a:off x="144000" y="1152000"/>
            <a:ext cx="9647280" cy="472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IN" sz="2800" b="0" strike="noStrike" spc="-1" dirty="0">
              <a:latin typeface="Times New Roman"/>
            </a:endParaRPr>
          </a:p>
        </p:txBody>
      </p:sp>
      <p:sp>
        <p:nvSpPr>
          <p:cNvPr id="126" name="CustomShape 5"/>
          <p:cNvSpPr/>
          <p:nvPr/>
        </p:nvSpPr>
        <p:spPr>
          <a:xfrm>
            <a:off x="-38818" y="-8808"/>
            <a:ext cx="10080625" cy="896559"/>
          </a:xfrm>
          <a:prstGeom prst="rect">
            <a:avLst/>
          </a:prstGeom>
          <a:solidFill>
            <a:srgbClr val="E74C3C"/>
          </a:solid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800" b="1" spc="-1" dirty="0">
                <a:solidFill>
                  <a:schemeClr val="bg1"/>
                </a:solidFill>
                <a:latin typeface="Arial"/>
              </a:rPr>
              <a:t>C</a:t>
            </a:r>
            <a:r>
              <a:rPr lang="en-IN" sz="2800" b="1" spc="-1" dirty="0">
                <a:solidFill>
                  <a:schemeClr val="bg1"/>
                </a:solidFill>
                <a:latin typeface="Arial"/>
              </a:rPr>
              <a:t>onti..</a:t>
            </a:r>
            <a:endParaRPr lang="en-IN" sz="2800" b="1" strike="noStrike" spc="-1" dirty="0">
              <a:solidFill>
                <a:schemeClr val="bg1"/>
              </a:solidFill>
              <a:latin typeface="Arial"/>
            </a:endParaRPr>
          </a:p>
        </p:txBody>
      </p:sp>
      <p:sp>
        <p:nvSpPr>
          <p:cNvPr id="9" name="TextBox 8">
            <a:extLst>
              <a:ext uri="{FF2B5EF4-FFF2-40B4-BE49-F238E27FC236}">
                <a16:creationId xmlns:a16="http://schemas.microsoft.com/office/drawing/2014/main" id="{38F159B6-011E-4BC9-8001-8754DFB9533D}"/>
              </a:ext>
            </a:extLst>
          </p:cNvPr>
          <p:cNvSpPr txBox="1"/>
          <p:nvPr/>
        </p:nvSpPr>
        <p:spPr>
          <a:xfrm>
            <a:off x="0" y="1066938"/>
            <a:ext cx="10249786" cy="2031325"/>
          </a:xfrm>
          <a:prstGeom prst="rect">
            <a:avLst/>
          </a:prstGeom>
          <a:noFill/>
        </p:spPr>
        <p:txBody>
          <a:bodyPr wrap="square">
            <a:spAutoFit/>
          </a:bodyPr>
          <a:lstStyle/>
          <a:p>
            <a:r>
              <a:rPr lang="en-IN" b="1" dirty="0"/>
              <a:t>Phase 12-</a:t>
            </a:r>
          </a:p>
          <a:p>
            <a:r>
              <a:rPr lang="en-IN" dirty="0"/>
              <a:t>So after doing some more research about neural network we took 3rd neural network that is Convolutional neural network. and after studying these neural network we found these neural network is for image processing and playing with images Convolutional neural network is use. and our project is repeated to image processing and this Convolutional neural network is also use for image processing so finally about to much research we found the correct neural network for implementing our project.</a:t>
            </a:r>
          </a:p>
        </p:txBody>
      </p:sp>
      <p:sp>
        <p:nvSpPr>
          <p:cNvPr id="11" name="TextBox 10">
            <a:extLst>
              <a:ext uri="{FF2B5EF4-FFF2-40B4-BE49-F238E27FC236}">
                <a16:creationId xmlns:a16="http://schemas.microsoft.com/office/drawing/2014/main" id="{50477D10-DE7F-4675-8859-5398EC418102}"/>
              </a:ext>
            </a:extLst>
          </p:cNvPr>
          <p:cNvSpPr txBox="1"/>
          <p:nvPr/>
        </p:nvSpPr>
        <p:spPr>
          <a:xfrm>
            <a:off x="0" y="3332569"/>
            <a:ext cx="9752462" cy="2308324"/>
          </a:xfrm>
          <a:prstGeom prst="rect">
            <a:avLst/>
          </a:prstGeom>
          <a:noFill/>
        </p:spPr>
        <p:txBody>
          <a:bodyPr wrap="square">
            <a:spAutoFit/>
          </a:bodyPr>
          <a:lstStyle/>
          <a:p>
            <a:r>
              <a:rPr lang="en-IN" b="1" dirty="0"/>
              <a:t>Phase13-</a:t>
            </a:r>
          </a:p>
          <a:p>
            <a:r>
              <a:rPr lang="en-IN" dirty="0"/>
              <a:t>Now our neural network is fixed so now we are started to learn more about this Convolutional neural network. and we found for machine learning projects we want to data to train our neural network so that after research we found a website kaggle.com and on these website we saw the image dataset of around 60000 images is present into that dataset and after learning about neural networks we learn that the large amount of data in dataset is good for training our neural network. the large amount of data means it's give  high accuracy and correct output for our project or our neural network.so we decide to take fer2013 dataset as for our project.</a:t>
            </a:r>
          </a:p>
        </p:txBody>
      </p:sp>
    </p:spTree>
    <p:extLst>
      <p:ext uri="{BB962C8B-B14F-4D97-AF65-F5344CB8AC3E}">
        <p14:creationId xmlns:p14="http://schemas.microsoft.com/office/powerpoint/2010/main" val="22431243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Alizarin</Template>
  <TotalTime>693</TotalTime>
  <Words>8605</Words>
  <Application>Microsoft Office PowerPoint</Application>
  <PresentationFormat>Custom</PresentationFormat>
  <Paragraphs>667</Paragraphs>
  <Slides>64</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64</vt:i4>
      </vt:variant>
    </vt:vector>
  </HeadingPairs>
  <TitlesOfParts>
    <vt:vector size="78" baseType="lpstr">
      <vt:lpstr>Arial</vt:lpstr>
      <vt:lpstr>Arial</vt:lpstr>
      <vt:lpstr>Arial Black</vt:lpstr>
      <vt:lpstr>Calibri</vt:lpstr>
      <vt:lpstr>Consolas</vt:lpstr>
      <vt:lpstr>Liberation Serif</vt:lpstr>
      <vt:lpstr>Source Sans Pro</vt:lpstr>
      <vt:lpstr>Source Sans Pro Black</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Alizarin</dc:title>
  <dc:subject/>
  <dc:creator>DELL</dc:creator>
  <dc:description/>
  <cp:lastModifiedBy>Athang More</cp:lastModifiedBy>
  <cp:revision>172</cp:revision>
  <dcterms:created xsi:type="dcterms:W3CDTF">2021-02-10T07:04:02Z</dcterms:created>
  <dcterms:modified xsi:type="dcterms:W3CDTF">2021-06-01T13:05:53Z</dcterms:modified>
  <dc:language>en-IN</dc:language>
</cp:coreProperties>
</file>